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IBM Plex Sans" panose="020B0604020202020204" charset="0"/>
      <p:regular r:id="rId29"/>
    </p:embeddedFont>
    <p:embeddedFont>
      <p:font typeface="IBM Plex Sans Bold" panose="020B0604020202020204" charset="0"/>
      <p:regular r:id="rId30"/>
    </p:embeddedFont>
    <p:embeddedFont>
      <p:font typeface="IBM Plex Sans Italics" panose="020B0604020202020204" charset="0"/>
      <p:regular r:id="rId31"/>
    </p:embeddedFont>
    <p:embeddedFont>
      <p:font typeface="Source Serif Pro" panose="020B0604020202020204" charset="0"/>
      <p:regular r:id="rId32"/>
    </p:embeddedFont>
    <p:embeddedFont>
      <p:font typeface="Source Serif Pro Bold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2964342"/>
            <a:ext cx="16325117" cy="963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90"/>
              </a:lnSpc>
            </a:pPr>
            <a:r>
              <a:rPr lang="en-US" sz="7800" b="1">
                <a:solidFill>
                  <a:srgbClr val="F5F6F0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Barometru.md 2026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4194848"/>
            <a:ext cx="13734926" cy="1958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D6DDD0"/>
                </a:solidFill>
                <a:latin typeface="Source Serif Pro"/>
                <a:ea typeface="Source Serif Pro"/>
                <a:cs typeface="Source Serif Pro"/>
                <a:sym typeface="Source Serif Pro"/>
              </a:rPr>
              <a:t>Gradul de pregătire al mediului de afaceri din Republica Moldova pentru integrarea în piața unică europeană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7304065"/>
            <a:ext cx="2471404" cy="109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514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8378295"/>
            <a:ext cx="2874245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D6DDD0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interviuri cu companii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23833" y="7304065"/>
            <a:ext cx="3316576" cy="109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61.544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23833" y="8378295"/>
            <a:ext cx="3829488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D6DDD0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companii active reprezentate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3321" y="7304065"/>
            <a:ext cx="3247701" cy="910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9"/>
              </a:lnSpc>
            </a:pPr>
            <a:r>
              <a:rPr lang="en-US" sz="54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±4,3%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53321" y="8378295"/>
            <a:ext cx="3783740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D6DDD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marja de eroare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9124" y="9319250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A9B5A6"/>
                </a:solidFill>
                <a:latin typeface="IBM Plex Sans"/>
                <a:ea typeface="IBM Plex Sans"/>
                <a:cs typeface="IBM Plex Sans"/>
                <a:sym typeface="IBM Plex Sans"/>
              </a:rPr>
              <a:t>PNUD Moldova · Asociația Investitorilor din România în Republica Moldova (AIR) · Serviciul Independent de Sociologie și Informații OPINIA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STUDIUL ÎN CIFRE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548651"/>
            <a:ext cx="1632511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Sondaj reprezentativ pentru companiile active din RM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19124" y="3101159"/>
            <a:ext cx="5105371" cy="3131344"/>
            <a:chOff x="0" y="0"/>
            <a:chExt cx="6807162" cy="4175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07200" cy="4175125"/>
            </a:xfrm>
            <a:custGeom>
              <a:avLst/>
              <a:gdLst/>
              <a:ahLst/>
              <a:cxnLst/>
              <a:rect l="l" t="t" r="r" b="b"/>
              <a:pathLst>
                <a:path w="6807200" h="4175125">
                  <a:moveTo>
                    <a:pt x="0" y="197485"/>
                  </a:moveTo>
                  <a:cubicBezTo>
                    <a:pt x="0" y="88392"/>
                    <a:pt x="88392" y="0"/>
                    <a:pt x="197485" y="0"/>
                  </a:cubicBezTo>
                  <a:lnTo>
                    <a:pt x="6609715" y="0"/>
                  </a:lnTo>
                  <a:cubicBezTo>
                    <a:pt x="6718808" y="0"/>
                    <a:pt x="6807200" y="88392"/>
                    <a:pt x="6807200" y="197485"/>
                  </a:cubicBezTo>
                  <a:lnTo>
                    <a:pt x="6807200" y="3977640"/>
                  </a:lnTo>
                  <a:cubicBezTo>
                    <a:pt x="6807200" y="4086733"/>
                    <a:pt x="6718808" y="4175125"/>
                    <a:pt x="6609715" y="4175125"/>
                  </a:cubicBezTo>
                  <a:lnTo>
                    <a:pt x="197485" y="4175125"/>
                  </a:lnTo>
                  <a:cubicBezTo>
                    <a:pt x="88392" y="4175125"/>
                    <a:pt x="0" y="4086733"/>
                    <a:pt x="0" y="397764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219058" y="3566027"/>
            <a:ext cx="5105438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6300" b="1" dirty="0">
                <a:solidFill>
                  <a:srgbClr val="3F7A2E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461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69701" y="4308881"/>
            <a:ext cx="4536357" cy="476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interviuri pe malul drept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69701" y="4804019"/>
            <a:ext cx="4536357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Eșantion stratificat pe 5 regiuni × 4 clase de mărime (20 de straturi), cotă proiectată de 450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591129" y="3101159"/>
            <a:ext cx="5105495" cy="3131344"/>
            <a:chOff x="0" y="0"/>
            <a:chExt cx="6807327" cy="41751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807327" cy="4175125"/>
            </a:xfrm>
            <a:custGeom>
              <a:avLst/>
              <a:gdLst/>
              <a:ahLst/>
              <a:cxnLst/>
              <a:rect l="l" t="t" r="r" b="b"/>
              <a:pathLst>
                <a:path w="6807327" h="4175125">
                  <a:moveTo>
                    <a:pt x="0" y="197485"/>
                  </a:moveTo>
                  <a:cubicBezTo>
                    <a:pt x="0" y="88392"/>
                    <a:pt x="88392" y="0"/>
                    <a:pt x="197485" y="0"/>
                  </a:cubicBezTo>
                  <a:lnTo>
                    <a:pt x="6609842" y="0"/>
                  </a:lnTo>
                  <a:cubicBezTo>
                    <a:pt x="6718936" y="0"/>
                    <a:pt x="6807327" y="88392"/>
                    <a:pt x="6807327" y="197485"/>
                  </a:cubicBezTo>
                  <a:lnTo>
                    <a:pt x="6807327" y="3977640"/>
                  </a:lnTo>
                  <a:cubicBezTo>
                    <a:pt x="6807327" y="4086733"/>
                    <a:pt x="6718936" y="4175125"/>
                    <a:pt x="6609842" y="4175125"/>
                  </a:cubicBezTo>
                  <a:lnTo>
                    <a:pt x="197485" y="4175125"/>
                  </a:lnTo>
                  <a:cubicBezTo>
                    <a:pt x="88392" y="4175125"/>
                    <a:pt x="0" y="4086733"/>
                    <a:pt x="0" y="397764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591129" y="3566027"/>
            <a:ext cx="5105495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6300" b="1" dirty="0">
                <a:solidFill>
                  <a:srgbClr val="2D6A9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53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41706" y="4308881"/>
            <a:ext cx="4536481" cy="476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interviuri pe malul stâng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941706" y="4804019"/>
            <a:ext cx="4536481" cy="136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Cadru de eșantionare parțial pe 3 regiuni × 4 clase de mărime (12 de straturi) și fără ponderi; rezultate orientative, citite separat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963257" y="3101159"/>
            <a:ext cx="5105495" cy="3131344"/>
            <a:chOff x="0" y="0"/>
            <a:chExt cx="6807327" cy="41751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07327" cy="4175125"/>
            </a:xfrm>
            <a:custGeom>
              <a:avLst/>
              <a:gdLst/>
              <a:ahLst/>
              <a:cxnLst/>
              <a:rect l="l" t="t" r="r" b="b"/>
              <a:pathLst>
                <a:path w="6807327" h="4175125">
                  <a:moveTo>
                    <a:pt x="0" y="197485"/>
                  </a:moveTo>
                  <a:cubicBezTo>
                    <a:pt x="0" y="88392"/>
                    <a:pt x="88392" y="0"/>
                    <a:pt x="197485" y="0"/>
                  </a:cubicBezTo>
                  <a:lnTo>
                    <a:pt x="6609842" y="0"/>
                  </a:lnTo>
                  <a:cubicBezTo>
                    <a:pt x="6718936" y="0"/>
                    <a:pt x="6807327" y="88392"/>
                    <a:pt x="6807327" y="197485"/>
                  </a:cubicBezTo>
                  <a:lnTo>
                    <a:pt x="6807327" y="3977640"/>
                  </a:lnTo>
                  <a:cubicBezTo>
                    <a:pt x="6807327" y="4086733"/>
                    <a:pt x="6718936" y="4175125"/>
                    <a:pt x="6609842" y="4175125"/>
                  </a:cubicBezTo>
                  <a:lnTo>
                    <a:pt x="197485" y="4175125"/>
                  </a:lnTo>
                  <a:cubicBezTo>
                    <a:pt x="88392" y="4175125"/>
                    <a:pt x="0" y="4086733"/>
                    <a:pt x="0" y="397764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963190" y="3720213"/>
            <a:ext cx="5105562" cy="8458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6300" b="1" dirty="0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±4,3%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9124" y="6527749"/>
            <a:ext cx="7927134" cy="459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Perioada:</a:t>
            </a:r>
            <a:r>
              <a:rPr lang="en-US" sz="21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19.09–14.10.2026 (malul stâng: 08–14.10)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72505" y="6527749"/>
            <a:ext cx="7927134" cy="459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Metode:</a:t>
            </a:r>
            <a:r>
              <a:rPr lang="en-US" sz="21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CATI, CAWI, CAPI; limbile română și rusă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19124" y="7091553"/>
            <a:ext cx="7927134" cy="832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Durata:</a:t>
            </a:r>
            <a:r>
              <a:rPr lang="en-US" sz="21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mediana 13,6 minute; 27 de operatori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372505" y="7091553"/>
            <a:ext cx="7927134" cy="832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Ponderare:</a:t>
            </a:r>
            <a:r>
              <a:rPr lang="en-US" sz="21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post-stratificare N/n pe cele 20 de straturi (registrul BNS)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63324" y="4828784"/>
            <a:ext cx="5105495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29"/>
              </a:lnSpc>
              <a:spcBef>
                <a:spcPct val="0"/>
              </a:spcBef>
            </a:pPr>
            <a:r>
              <a:rPr lang="en-US" sz="195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±4,9% marja de eroare pentru malul drept; ±13,5% malul stâng; ±4,3% total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82399" y="4404084"/>
            <a:ext cx="4536481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2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marja de eroare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PROFILUL COMPANIILOR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91405"/>
            <a:ext cx="1632511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Structura companiilor active de pe malul drept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948559"/>
            <a:ext cx="765226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Regiunea (B1), % din companii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3428428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Chișinău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562131" y="3496951"/>
            <a:ext cx="2324005" cy="285626"/>
            <a:chOff x="0" y="0"/>
            <a:chExt cx="3098673" cy="38083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98673" cy="380873"/>
            </a:xfrm>
            <a:custGeom>
              <a:avLst/>
              <a:gdLst/>
              <a:ahLst/>
              <a:cxnLst/>
              <a:rect l="l" t="t" r="r" b="b"/>
              <a:pathLst>
                <a:path w="30986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3047873" y="0"/>
                  </a:lnTo>
                  <a:cubicBezTo>
                    <a:pt x="3075940" y="0"/>
                    <a:pt x="3098673" y="22733"/>
                    <a:pt x="3098673" y="50800"/>
                  </a:cubicBezTo>
                  <a:lnTo>
                    <a:pt x="3098673" y="330073"/>
                  </a:lnTo>
                  <a:cubicBezTo>
                    <a:pt x="3098673" y="358140"/>
                    <a:pt x="3075940" y="380873"/>
                    <a:pt x="30478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4A8B3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8517" y="3428428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58,2%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124" y="390827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Centru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3562131" y="3976811"/>
            <a:ext cx="704755" cy="285626"/>
            <a:chOff x="0" y="0"/>
            <a:chExt cx="939673" cy="3808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39673" cy="380873"/>
            </a:xfrm>
            <a:custGeom>
              <a:avLst/>
              <a:gdLst/>
              <a:ahLst/>
              <a:cxnLst/>
              <a:rect l="l" t="t" r="r" b="b"/>
              <a:pathLst>
                <a:path w="9396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888873" y="0"/>
                  </a:lnTo>
                  <a:cubicBezTo>
                    <a:pt x="916940" y="0"/>
                    <a:pt x="939673" y="22733"/>
                    <a:pt x="939673" y="50800"/>
                  </a:cubicBezTo>
                  <a:lnTo>
                    <a:pt x="939673" y="330073"/>
                  </a:lnTo>
                  <a:cubicBezTo>
                    <a:pt x="939673" y="358140"/>
                    <a:pt x="916940" y="380873"/>
                    <a:pt x="8888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4A8B3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419267" y="3908279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17,6%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9124" y="438813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Nord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562131" y="4456662"/>
            <a:ext cx="571376" cy="285626"/>
            <a:chOff x="0" y="0"/>
            <a:chExt cx="761835" cy="38083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1873" cy="380873"/>
            </a:xfrm>
            <a:custGeom>
              <a:avLst/>
              <a:gdLst/>
              <a:ahLst/>
              <a:cxnLst/>
              <a:rect l="l" t="t" r="r" b="b"/>
              <a:pathLst>
                <a:path w="7618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711073" y="0"/>
                  </a:lnTo>
                  <a:cubicBezTo>
                    <a:pt x="739140" y="0"/>
                    <a:pt x="761873" y="22733"/>
                    <a:pt x="761873" y="50800"/>
                  </a:cubicBezTo>
                  <a:lnTo>
                    <a:pt x="761873" y="330073"/>
                  </a:lnTo>
                  <a:cubicBezTo>
                    <a:pt x="761873" y="358140"/>
                    <a:pt x="739140" y="380873"/>
                    <a:pt x="7110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4A8B3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285888" y="4388139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14,3%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9124" y="486799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Sud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562131" y="4936522"/>
            <a:ext cx="257127" cy="285626"/>
            <a:chOff x="0" y="0"/>
            <a:chExt cx="342836" cy="38083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773" cy="380873"/>
            </a:xfrm>
            <a:custGeom>
              <a:avLst/>
              <a:gdLst/>
              <a:ahLst/>
              <a:cxnLst/>
              <a:rect l="l" t="t" r="r" b="b"/>
              <a:pathLst>
                <a:path w="3427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91973" y="0"/>
                  </a:lnTo>
                  <a:cubicBezTo>
                    <a:pt x="320040" y="0"/>
                    <a:pt x="342773" y="22733"/>
                    <a:pt x="342773" y="50800"/>
                  </a:cubicBezTo>
                  <a:lnTo>
                    <a:pt x="342773" y="330073"/>
                  </a:lnTo>
                  <a:cubicBezTo>
                    <a:pt x="342773" y="358140"/>
                    <a:pt x="320040" y="380873"/>
                    <a:pt x="2919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4A8B3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971639" y="4867999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6,5%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9124" y="534785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UTA Găgăuzia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562131" y="5416382"/>
            <a:ext cx="133255" cy="285626"/>
            <a:chOff x="0" y="0"/>
            <a:chExt cx="177673" cy="38083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7673" cy="380873"/>
            </a:xfrm>
            <a:custGeom>
              <a:avLst/>
              <a:gdLst/>
              <a:ahLst/>
              <a:cxnLst/>
              <a:rect l="l" t="t" r="r" b="b"/>
              <a:pathLst>
                <a:path w="1776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126873" y="0"/>
                  </a:lnTo>
                  <a:cubicBezTo>
                    <a:pt x="154940" y="0"/>
                    <a:pt x="177673" y="22733"/>
                    <a:pt x="177673" y="50800"/>
                  </a:cubicBezTo>
                  <a:lnTo>
                    <a:pt x="177673" y="330073"/>
                  </a:lnTo>
                  <a:cubicBezTo>
                    <a:pt x="177673" y="358140"/>
                    <a:pt x="154940" y="380873"/>
                    <a:pt x="1268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4A8B35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847767" y="5347859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3,4%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19124" y="5827709"/>
            <a:ext cx="765226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Mărimea (B4), % din companii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9124" y="630756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 (1–9)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3562131" y="6376092"/>
            <a:ext cx="3505124" cy="285626"/>
            <a:chOff x="0" y="0"/>
            <a:chExt cx="4673498" cy="3808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673473" cy="380873"/>
            </a:xfrm>
            <a:custGeom>
              <a:avLst/>
              <a:gdLst/>
              <a:ahLst/>
              <a:cxnLst/>
              <a:rect l="l" t="t" r="r" b="b"/>
              <a:pathLst>
                <a:path w="46734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4622673" y="0"/>
                  </a:lnTo>
                  <a:cubicBezTo>
                    <a:pt x="4650740" y="0"/>
                    <a:pt x="4673473" y="22733"/>
                    <a:pt x="4673473" y="50800"/>
                  </a:cubicBezTo>
                  <a:lnTo>
                    <a:pt x="4673473" y="330073"/>
                  </a:lnTo>
                  <a:cubicBezTo>
                    <a:pt x="4673473" y="358140"/>
                    <a:pt x="4650740" y="380873"/>
                    <a:pt x="46226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2D6A9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219636" y="6307569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87,5%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9124" y="678742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Mici (10–49)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3562131" y="6855952"/>
            <a:ext cx="428501" cy="285626"/>
            <a:chOff x="0" y="0"/>
            <a:chExt cx="571335" cy="38083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71373" cy="380873"/>
            </a:xfrm>
            <a:custGeom>
              <a:avLst/>
              <a:gdLst/>
              <a:ahLst/>
              <a:cxnLst/>
              <a:rect l="l" t="t" r="r" b="b"/>
              <a:pathLst>
                <a:path w="571373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520573" y="0"/>
                  </a:lnTo>
                  <a:cubicBezTo>
                    <a:pt x="548640" y="0"/>
                    <a:pt x="571373" y="22733"/>
                    <a:pt x="571373" y="50800"/>
                  </a:cubicBezTo>
                  <a:lnTo>
                    <a:pt x="571373" y="330073"/>
                  </a:lnTo>
                  <a:cubicBezTo>
                    <a:pt x="571373" y="358140"/>
                    <a:pt x="548640" y="380873"/>
                    <a:pt x="520573" y="380873"/>
                  </a:cubicBezTo>
                  <a:lnTo>
                    <a:pt x="50800" y="380873"/>
                  </a:ln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2D6A9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4143013" y="6787429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10,6%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19124" y="726728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Medii (50–249)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562131" y="7335812"/>
            <a:ext cx="76124" cy="285626"/>
            <a:chOff x="0" y="0"/>
            <a:chExt cx="101498" cy="38083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600" cy="380873"/>
            </a:xfrm>
            <a:custGeom>
              <a:avLst/>
              <a:gdLst/>
              <a:ahLst/>
              <a:cxnLst/>
              <a:rect l="l" t="t" r="r" b="b"/>
              <a:pathLst>
                <a:path w="101600" h="3808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cubicBezTo>
                    <a:pt x="78867" y="0"/>
                    <a:pt x="101600" y="22733"/>
                    <a:pt x="101600" y="50800"/>
                  </a:cubicBezTo>
                  <a:lnTo>
                    <a:pt x="101600" y="330073"/>
                  </a:lnTo>
                  <a:cubicBezTo>
                    <a:pt x="101600" y="358140"/>
                    <a:pt x="78867" y="380873"/>
                    <a:pt x="50800" y="380873"/>
                  </a:cubicBezTo>
                  <a:cubicBezTo>
                    <a:pt x="22733" y="380873"/>
                    <a:pt x="0" y="358140"/>
                    <a:pt x="0" y="330073"/>
                  </a:cubicBezTo>
                  <a:close/>
                </a:path>
              </a:pathLst>
            </a:custGeom>
            <a:solidFill>
              <a:srgbClr val="2D6A9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3790636" y="7267289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1,7%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19124" y="7747149"/>
            <a:ext cx="2266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Mari (250+)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3562131" y="7815672"/>
            <a:ext cx="38005" cy="285626"/>
            <a:chOff x="0" y="0"/>
            <a:chExt cx="50673" cy="38083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0673" cy="380746"/>
            </a:xfrm>
            <a:custGeom>
              <a:avLst/>
              <a:gdLst/>
              <a:ahLst/>
              <a:cxnLst/>
              <a:rect l="l" t="t" r="r" b="b"/>
              <a:pathLst>
                <a:path w="50673" h="380746">
                  <a:moveTo>
                    <a:pt x="0" y="25273"/>
                  </a:moveTo>
                  <a:cubicBezTo>
                    <a:pt x="0" y="11303"/>
                    <a:pt x="11303" y="0"/>
                    <a:pt x="25273" y="0"/>
                  </a:cubicBezTo>
                  <a:cubicBezTo>
                    <a:pt x="39243" y="0"/>
                    <a:pt x="50673" y="11303"/>
                    <a:pt x="50673" y="25273"/>
                  </a:cubicBezTo>
                  <a:lnTo>
                    <a:pt x="50673" y="355473"/>
                  </a:lnTo>
                  <a:cubicBezTo>
                    <a:pt x="50673" y="369443"/>
                    <a:pt x="39370" y="380746"/>
                    <a:pt x="25400" y="380746"/>
                  </a:cubicBezTo>
                  <a:cubicBezTo>
                    <a:pt x="11430" y="380746"/>
                    <a:pt x="0" y="369443"/>
                    <a:pt x="0" y="355473"/>
                  </a:cubicBezTo>
                  <a:close/>
                </a:path>
              </a:pathLst>
            </a:custGeom>
            <a:solidFill>
              <a:srgbClr val="2D6A9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3752517" y="7747149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0,2%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334262" y="2948559"/>
            <a:ext cx="765226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Sectorul de activitate (B3), % din companii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9334262" y="3409417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Comerț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2629769" y="3487445"/>
            <a:ext cx="2676496" cy="266624"/>
            <a:chOff x="0" y="0"/>
            <a:chExt cx="3568662" cy="35549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568700" cy="355473"/>
            </a:xfrm>
            <a:custGeom>
              <a:avLst/>
              <a:gdLst/>
              <a:ahLst/>
              <a:cxnLst/>
              <a:rect l="l" t="t" r="r" b="b"/>
              <a:pathLst>
                <a:path w="3568700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3517900" y="0"/>
                  </a:lnTo>
                  <a:cubicBezTo>
                    <a:pt x="3545967" y="0"/>
                    <a:pt x="3568700" y="22733"/>
                    <a:pt x="3568700" y="50800"/>
                  </a:cubicBezTo>
                  <a:lnTo>
                    <a:pt x="3568700" y="304673"/>
                  </a:lnTo>
                  <a:cubicBezTo>
                    <a:pt x="3568700" y="332740"/>
                    <a:pt x="3545967" y="355473"/>
                    <a:pt x="3517900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5458646" y="3409417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28,1%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334262" y="3870274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Servicii profesionale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12629769" y="3948303"/>
            <a:ext cx="1371505" cy="266624"/>
            <a:chOff x="0" y="0"/>
            <a:chExt cx="1828673" cy="3554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28673" cy="355473"/>
            </a:xfrm>
            <a:custGeom>
              <a:avLst/>
              <a:gdLst/>
              <a:ahLst/>
              <a:cxnLst/>
              <a:rect l="l" t="t" r="r" b="b"/>
              <a:pathLst>
                <a:path w="18286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1777873" y="0"/>
                  </a:lnTo>
                  <a:cubicBezTo>
                    <a:pt x="1805940" y="0"/>
                    <a:pt x="1828673" y="22733"/>
                    <a:pt x="1828673" y="50800"/>
                  </a:cubicBezTo>
                  <a:lnTo>
                    <a:pt x="1828673" y="304673"/>
                  </a:lnTo>
                  <a:cubicBezTo>
                    <a:pt x="1828673" y="332740"/>
                    <a:pt x="1805940" y="355473"/>
                    <a:pt x="17778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4153645" y="3870274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14,4%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334262" y="4331132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Agricultură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12629769" y="4409161"/>
            <a:ext cx="971502" cy="266624"/>
            <a:chOff x="0" y="0"/>
            <a:chExt cx="1295336" cy="35549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95273" cy="355473"/>
            </a:xfrm>
            <a:custGeom>
              <a:avLst/>
              <a:gdLst/>
              <a:ahLst/>
              <a:cxnLst/>
              <a:rect l="l" t="t" r="r" b="b"/>
              <a:pathLst>
                <a:path w="12952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1244473" y="0"/>
                  </a:lnTo>
                  <a:cubicBezTo>
                    <a:pt x="1272540" y="0"/>
                    <a:pt x="1295273" y="22733"/>
                    <a:pt x="1295273" y="50800"/>
                  </a:cubicBezTo>
                  <a:lnTo>
                    <a:pt x="1295273" y="304673"/>
                  </a:lnTo>
                  <a:cubicBezTo>
                    <a:pt x="1295273" y="332740"/>
                    <a:pt x="1272540" y="355473"/>
                    <a:pt x="12444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3753643" y="4331132"/>
            <a:ext cx="90905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10,2%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334262" y="4791989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Industrie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12629769" y="4870018"/>
            <a:ext cx="838124" cy="266624"/>
            <a:chOff x="0" y="0"/>
            <a:chExt cx="1117498" cy="35549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17473" cy="355473"/>
            </a:xfrm>
            <a:custGeom>
              <a:avLst/>
              <a:gdLst/>
              <a:ahLst/>
              <a:cxnLst/>
              <a:rect l="l" t="t" r="r" b="b"/>
              <a:pathLst>
                <a:path w="11174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1066673" y="0"/>
                  </a:lnTo>
                  <a:cubicBezTo>
                    <a:pt x="1094740" y="0"/>
                    <a:pt x="1117473" y="22733"/>
                    <a:pt x="1117473" y="50800"/>
                  </a:cubicBezTo>
                  <a:lnTo>
                    <a:pt x="1117473" y="304673"/>
                  </a:lnTo>
                  <a:cubicBezTo>
                    <a:pt x="1117473" y="332740"/>
                    <a:pt x="1094740" y="355473"/>
                    <a:pt x="10666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3620274" y="4791989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8,8%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334262" y="5252847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IT și comunicații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2629769" y="5330876"/>
            <a:ext cx="742874" cy="266624"/>
            <a:chOff x="0" y="0"/>
            <a:chExt cx="990498" cy="35549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90473" cy="355473"/>
            </a:xfrm>
            <a:custGeom>
              <a:avLst/>
              <a:gdLst/>
              <a:ahLst/>
              <a:cxnLst/>
              <a:rect l="l" t="t" r="r" b="b"/>
              <a:pathLst>
                <a:path w="9904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939673" y="0"/>
                  </a:lnTo>
                  <a:cubicBezTo>
                    <a:pt x="967740" y="0"/>
                    <a:pt x="990473" y="22733"/>
                    <a:pt x="990473" y="50800"/>
                  </a:cubicBezTo>
                  <a:lnTo>
                    <a:pt x="990473" y="304673"/>
                  </a:lnTo>
                  <a:cubicBezTo>
                    <a:pt x="990473" y="332740"/>
                    <a:pt x="967740" y="355473"/>
                    <a:pt x="9396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3525024" y="5252847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7,8%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9334262" y="5713695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Alte servicii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12629769" y="5791733"/>
            <a:ext cx="723871" cy="266624"/>
            <a:chOff x="0" y="0"/>
            <a:chExt cx="965162" cy="355498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965200" cy="355473"/>
            </a:xfrm>
            <a:custGeom>
              <a:avLst/>
              <a:gdLst/>
              <a:ahLst/>
              <a:cxnLst/>
              <a:rect l="l" t="t" r="r" b="b"/>
              <a:pathLst>
                <a:path w="965200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914400" y="0"/>
                  </a:lnTo>
                  <a:cubicBezTo>
                    <a:pt x="942467" y="0"/>
                    <a:pt x="965200" y="22733"/>
                    <a:pt x="965200" y="50800"/>
                  </a:cubicBezTo>
                  <a:lnTo>
                    <a:pt x="965200" y="304673"/>
                  </a:lnTo>
                  <a:cubicBezTo>
                    <a:pt x="965200" y="332740"/>
                    <a:pt x="942467" y="355473"/>
                    <a:pt x="914400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3506021" y="5713695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7,6%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9334262" y="6174562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Construcții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12629769" y="6252591"/>
            <a:ext cx="704755" cy="266624"/>
            <a:chOff x="0" y="0"/>
            <a:chExt cx="939673" cy="355498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939673" cy="355473"/>
            </a:xfrm>
            <a:custGeom>
              <a:avLst/>
              <a:gdLst/>
              <a:ahLst/>
              <a:cxnLst/>
              <a:rect l="l" t="t" r="r" b="b"/>
              <a:pathLst>
                <a:path w="9396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888873" y="0"/>
                  </a:lnTo>
                  <a:cubicBezTo>
                    <a:pt x="916940" y="0"/>
                    <a:pt x="939673" y="22733"/>
                    <a:pt x="939673" y="50800"/>
                  </a:cubicBezTo>
                  <a:lnTo>
                    <a:pt x="939673" y="304673"/>
                  </a:lnTo>
                  <a:cubicBezTo>
                    <a:pt x="939673" y="332740"/>
                    <a:pt x="916940" y="355473"/>
                    <a:pt x="8888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0" name="TextBox 70"/>
          <p:cNvSpPr txBox="1"/>
          <p:nvPr/>
        </p:nvSpPr>
        <p:spPr>
          <a:xfrm>
            <a:off x="13486895" y="6174562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7,4%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9334262" y="6635410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Transport și depozitare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12629769" y="6713439"/>
            <a:ext cx="647624" cy="266624"/>
            <a:chOff x="0" y="0"/>
            <a:chExt cx="863498" cy="35549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63473" cy="355473"/>
            </a:xfrm>
            <a:custGeom>
              <a:avLst/>
              <a:gdLst/>
              <a:ahLst/>
              <a:cxnLst/>
              <a:rect l="l" t="t" r="r" b="b"/>
              <a:pathLst>
                <a:path w="8634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812673" y="0"/>
                  </a:lnTo>
                  <a:cubicBezTo>
                    <a:pt x="840740" y="0"/>
                    <a:pt x="863473" y="22733"/>
                    <a:pt x="863473" y="50800"/>
                  </a:cubicBezTo>
                  <a:lnTo>
                    <a:pt x="863473" y="304673"/>
                  </a:lnTo>
                  <a:cubicBezTo>
                    <a:pt x="863473" y="332740"/>
                    <a:pt x="840740" y="355473"/>
                    <a:pt x="8126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13429774" y="6635410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6,8%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9334262" y="7096268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HoReCa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12629769" y="7174297"/>
            <a:ext cx="485746" cy="266624"/>
            <a:chOff x="0" y="0"/>
            <a:chExt cx="647662" cy="35549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647700" cy="355473"/>
            </a:xfrm>
            <a:custGeom>
              <a:avLst/>
              <a:gdLst/>
              <a:ahLst/>
              <a:cxnLst/>
              <a:rect l="l" t="t" r="r" b="b"/>
              <a:pathLst>
                <a:path w="647700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596900" y="0"/>
                  </a:lnTo>
                  <a:cubicBezTo>
                    <a:pt x="624967" y="0"/>
                    <a:pt x="647700" y="22733"/>
                    <a:pt x="647700" y="50800"/>
                  </a:cubicBezTo>
                  <a:lnTo>
                    <a:pt x="647700" y="304673"/>
                  </a:lnTo>
                  <a:cubicBezTo>
                    <a:pt x="647700" y="332740"/>
                    <a:pt x="624967" y="355473"/>
                    <a:pt x="596900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13267896" y="7096268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5,1%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334262" y="7557125"/>
            <a:ext cx="3237424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Financiar și imobiliar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12629769" y="7635154"/>
            <a:ext cx="371380" cy="266624"/>
            <a:chOff x="0" y="0"/>
            <a:chExt cx="495173" cy="35549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495173" cy="355473"/>
            </a:xfrm>
            <a:custGeom>
              <a:avLst/>
              <a:gdLst/>
              <a:ahLst/>
              <a:cxnLst/>
              <a:rect l="l" t="t" r="r" b="b"/>
              <a:pathLst>
                <a:path w="495173" h="3554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444373" y="0"/>
                  </a:lnTo>
                  <a:cubicBezTo>
                    <a:pt x="472440" y="0"/>
                    <a:pt x="495173" y="22733"/>
                    <a:pt x="495173" y="50800"/>
                  </a:cubicBezTo>
                  <a:lnTo>
                    <a:pt x="495173" y="304673"/>
                  </a:lnTo>
                  <a:cubicBezTo>
                    <a:pt x="495173" y="332740"/>
                    <a:pt x="472440" y="355473"/>
                    <a:pt x="444373" y="355473"/>
                  </a:cubicBezTo>
                  <a:lnTo>
                    <a:pt x="50800" y="355473"/>
                  </a:lnTo>
                  <a:cubicBezTo>
                    <a:pt x="22733" y="355473"/>
                    <a:pt x="0" y="332740"/>
                    <a:pt x="0" y="304673"/>
                  </a:cubicBez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13153520" y="7557125"/>
            <a:ext cx="73068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3,9%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219124" y="9319250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drept, date ponderate (N = 461), conform structurii registrului BNS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C01–C07 · MEDIUL DE AFACERI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72403"/>
            <a:ext cx="1632511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0"/>
              </a:lnSpc>
            </a:pPr>
            <a:r>
              <a:rPr lang="en-US" sz="45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Evoluția afacerilor în ultimul semestru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910564"/>
            <a:ext cx="11086024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= % „a crescut / s-a îmbunătățit” − % „a scăzut / s-a înrăutățit” (puncte), 514 interviuri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3354343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C01 Investiții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58017" y="3403864"/>
            <a:ext cx="342871" cy="323755"/>
            <a:chOff x="0" y="0"/>
            <a:chExt cx="457162" cy="4316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57200" cy="431673"/>
            </a:xfrm>
            <a:custGeom>
              <a:avLst/>
              <a:gdLst/>
              <a:ahLst/>
              <a:cxnLst/>
              <a:rect l="l" t="t" r="r" b="b"/>
              <a:pathLst>
                <a:path w="457200" h="431673">
                  <a:moveTo>
                    <a:pt x="0" y="0"/>
                  </a:moveTo>
                  <a:lnTo>
                    <a:pt x="457200" y="0"/>
                  </a:lnTo>
                  <a:lnTo>
                    <a:pt x="457200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953388" y="3354343"/>
            <a:ext cx="623745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+4,5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19124" y="3824697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C02 Număr de angajați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658017" y="3874218"/>
            <a:ext cx="209502" cy="323755"/>
            <a:chOff x="0" y="0"/>
            <a:chExt cx="279336" cy="4316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9273" cy="431673"/>
            </a:xfrm>
            <a:custGeom>
              <a:avLst/>
              <a:gdLst/>
              <a:ahLst/>
              <a:cxnLst/>
              <a:rect l="l" t="t" r="r" b="b"/>
              <a:pathLst>
                <a:path w="279273" h="431673">
                  <a:moveTo>
                    <a:pt x="0" y="0"/>
                  </a:moveTo>
                  <a:lnTo>
                    <a:pt x="279273" y="0"/>
                  </a:lnTo>
                  <a:lnTo>
                    <a:pt x="279273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953388" y="3824697"/>
            <a:ext cx="623745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+2,7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9124" y="4295051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C03 Cifra de afaceri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391383" y="4344572"/>
            <a:ext cx="266624" cy="323755"/>
            <a:chOff x="0" y="0"/>
            <a:chExt cx="355498" cy="431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55473" cy="431673"/>
            </a:xfrm>
            <a:custGeom>
              <a:avLst/>
              <a:gdLst/>
              <a:ahLst/>
              <a:cxnLst/>
              <a:rect l="l" t="t" r="r" b="b"/>
              <a:pathLst>
                <a:path w="355473" h="431673">
                  <a:moveTo>
                    <a:pt x="0" y="0"/>
                  </a:moveTo>
                  <a:lnTo>
                    <a:pt x="355473" y="0"/>
                  </a:lnTo>
                  <a:lnTo>
                    <a:pt x="355473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953388" y="4295051"/>
            <a:ext cx="623745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−3,5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9124" y="4765415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C04 Profitul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400764" y="4814935"/>
            <a:ext cx="1257252" cy="323755"/>
            <a:chOff x="0" y="0"/>
            <a:chExt cx="1676336" cy="4316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676273" cy="431673"/>
            </a:xfrm>
            <a:custGeom>
              <a:avLst/>
              <a:gdLst/>
              <a:ahLst/>
              <a:cxnLst/>
              <a:rect l="l" t="t" r="r" b="b"/>
              <a:pathLst>
                <a:path w="1676273" h="431673">
                  <a:moveTo>
                    <a:pt x="0" y="0"/>
                  </a:moveTo>
                  <a:lnTo>
                    <a:pt x="1676273" y="0"/>
                  </a:lnTo>
                  <a:lnTo>
                    <a:pt x="1676273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953388" y="4765415"/>
            <a:ext cx="80197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−16,5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9124" y="5235769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C05 Climatul de afaceri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7638764" y="5285289"/>
            <a:ext cx="2019252" cy="323755"/>
            <a:chOff x="0" y="0"/>
            <a:chExt cx="2692336" cy="43167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692273" cy="431673"/>
            </a:xfrm>
            <a:custGeom>
              <a:avLst/>
              <a:gdLst/>
              <a:ahLst/>
              <a:cxnLst/>
              <a:rect l="l" t="t" r="r" b="b"/>
              <a:pathLst>
                <a:path w="2692273" h="431673">
                  <a:moveTo>
                    <a:pt x="0" y="0"/>
                  </a:moveTo>
                  <a:lnTo>
                    <a:pt x="2692273" y="0"/>
                  </a:lnTo>
                  <a:lnTo>
                    <a:pt x="2692273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953388" y="5235769"/>
            <a:ext cx="80197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−26,5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19124" y="5706123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C06 Politica autorităților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7734014" y="5755653"/>
            <a:ext cx="1924002" cy="323755"/>
            <a:chOff x="0" y="0"/>
            <a:chExt cx="2565336" cy="4316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565273" cy="431673"/>
            </a:xfrm>
            <a:custGeom>
              <a:avLst/>
              <a:gdLst/>
              <a:ahLst/>
              <a:cxnLst/>
              <a:rect l="l" t="t" r="r" b="b"/>
              <a:pathLst>
                <a:path w="2565273" h="431673">
                  <a:moveTo>
                    <a:pt x="0" y="0"/>
                  </a:moveTo>
                  <a:lnTo>
                    <a:pt x="2565273" y="0"/>
                  </a:lnTo>
                  <a:lnTo>
                    <a:pt x="2565273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0953388" y="5706123"/>
            <a:ext cx="80197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−25,3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19124" y="6176477"/>
            <a:ext cx="421849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C07 Economia în general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714762" y="6226007"/>
            <a:ext cx="3943255" cy="323755"/>
            <a:chOff x="0" y="0"/>
            <a:chExt cx="5257673" cy="43167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257673" cy="431673"/>
            </a:xfrm>
            <a:custGeom>
              <a:avLst/>
              <a:gdLst/>
              <a:ahLst/>
              <a:cxnLst/>
              <a:rect l="l" t="t" r="r" b="b"/>
              <a:pathLst>
                <a:path w="5257673" h="431673">
                  <a:moveTo>
                    <a:pt x="0" y="0"/>
                  </a:moveTo>
                  <a:lnTo>
                    <a:pt x="5257673" y="0"/>
                  </a:lnTo>
                  <a:lnTo>
                    <a:pt x="5257673" y="431673"/>
                  </a:lnTo>
                  <a:lnTo>
                    <a:pt x="0" y="431673"/>
                  </a:lnTo>
                  <a:close/>
                </a:path>
              </a:pathLst>
            </a:custGeom>
            <a:solidFill>
              <a:srgbClr val="B9600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953388" y="6176477"/>
            <a:ext cx="80197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−51,8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2515631" y="2948664"/>
            <a:ext cx="4552874" cy="4211088"/>
            <a:chOff x="0" y="0"/>
            <a:chExt cx="6070498" cy="561478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6070600" cy="5614797"/>
            </a:xfrm>
            <a:custGeom>
              <a:avLst/>
              <a:gdLst/>
              <a:ahLst/>
              <a:cxnLst/>
              <a:rect l="l" t="t" r="r" b="b"/>
              <a:pathLst>
                <a:path w="6070600" h="5614797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5873242" y="0"/>
                  </a:lnTo>
                  <a:cubicBezTo>
                    <a:pt x="5982208" y="0"/>
                    <a:pt x="6070600" y="88392"/>
                    <a:pt x="6070600" y="197358"/>
                  </a:cubicBezTo>
                  <a:lnTo>
                    <a:pt x="6070600" y="5417439"/>
                  </a:lnTo>
                  <a:cubicBezTo>
                    <a:pt x="6070600" y="5526405"/>
                    <a:pt x="5982208" y="5614797"/>
                    <a:pt x="5873242" y="5614797"/>
                  </a:cubicBezTo>
                  <a:lnTo>
                    <a:pt x="197358" y="5614797"/>
                  </a:lnTo>
                  <a:cubicBezTo>
                    <a:pt x="88392" y="5614797"/>
                    <a:pt x="0" y="5526405"/>
                    <a:pt x="0" y="5417439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866208" y="3261131"/>
            <a:ext cx="396728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Indicele general (media celor 7)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66208" y="3895382"/>
            <a:ext cx="3967286" cy="809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72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−16,6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866208" y="4762043"/>
            <a:ext cx="3967286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față de -9,2 în decembrie 2023 și −33,4 în decembrie 2022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2866208" y="5626608"/>
            <a:ext cx="3851729" cy="9525"/>
            <a:chOff x="0" y="0"/>
            <a:chExt cx="5135639" cy="12700"/>
          </a:xfrm>
        </p:grpSpPr>
        <p:sp>
          <p:nvSpPr>
            <p:cNvPr id="39" name="Freeform 39" descr="line"/>
            <p:cNvSpPr/>
            <p:nvPr/>
          </p:nvSpPr>
          <p:spPr>
            <a:xfrm>
              <a:off x="0" y="0"/>
              <a:ext cx="5135626" cy="12700"/>
            </a:xfrm>
            <a:custGeom>
              <a:avLst/>
              <a:gdLst/>
              <a:ahLst/>
              <a:cxnLst/>
              <a:rect l="l" t="t" r="r" b="b"/>
              <a:pathLst>
                <a:path w="5135626" h="12700">
                  <a:moveTo>
                    <a:pt x="0" y="0"/>
                  </a:moveTo>
                  <a:lnTo>
                    <a:pt x="5135626" y="0"/>
                  </a:lnTo>
                  <a:lnTo>
                    <a:pt x="5135626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46" r="46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2866208" y="5731259"/>
            <a:ext cx="3967286" cy="136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Compania 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(C0-C04) arată o stabilitate relativă;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mediul de afaceri  (C05-C07)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trage scorul în jos.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19124" y="9319250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Total, neponderat (N = 514), metodă identică cu portalul barometru.md.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33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C01–C07 · TENDINȚA 2022–2026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43876"/>
            <a:ext cx="16325117" cy="617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85"/>
              </a:lnSpc>
            </a:pPr>
            <a:r>
              <a:rPr lang="en-US" sz="435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Mediul de afaceri comparat cu valurile anterioare</a:t>
            </a:r>
          </a:p>
        </p:txBody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1247775" y="2897208"/>
          <a:ext cx="15792450" cy="4813299"/>
        </p:xfrm>
        <a:graphic>
          <a:graphicData uri="http://schemas.openxmlformats.org/drawingml/2006/table">
            <a:tbl>
              <a:tblPr/>
              <a:tblGrid>
                <a:gridCol w="5216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5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5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57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332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Indicator (scor)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4D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Dec 2022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4D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Mai 2023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4D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Dec 2023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4D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Oct 2026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4D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Diferență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4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Indice general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−33,4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−19,2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−9,2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−16,6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−7,4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C01 Investiții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−30,5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−14,8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+3,5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+4,5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+1,0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B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C02 Angajați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−17,3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−4,1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−2,6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+2,7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+5,3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C03 Cifra de afaceri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−35,5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−29,5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−8,3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+4,8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C04 Profitul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−5,0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−0,4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+5,2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−16,5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−21,8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C05 Climatul de afaceri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−46,1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−31,2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−10,7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−26,5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−15,8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C06 Politica autorităților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D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−68,4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D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−41,4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D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−37,5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D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−25,3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D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 b="1">
                          <a:solidFill>
                            <a:srgbClr val="17251F"/>
                          </a:solidFill>
                          <a:latin typeface="IBM Plex Sans Bold"/>
                          <a:ea typeface="IBM Plex Sans Bold"/>
                          <a:cs typeface="IBM Plex Sans Bold"/>
                          <a:sym typeface="IBM Plex Sans Bold"/>
                        </a:rPr>
                        <a:t>+12,2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4811">
                <a:tc>
                  <a:txBody>
                    <a:bodyPr/>
                    <a:lstStyle/>
                    <a:p>
                      <a:pPr algn="l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C07 Economia în general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4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−30,7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−13,0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−14,4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−51,8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2729"/>
                        </a:lnSpc>
                        <a:defRPr/>
                      </a:pPr>
                      <a:r>
                        <a:rPr lang="en-US" sz="1950">
                          <a:solidFill>
                            <a:srgbClr val="17251F"/>
                          </a:solidFill>
                          <a:latin typeface="IBM Plex Sans"/>
                          <a:ea typeface="IBM Plex Sans"/>
                          <a:cs typeface="IBM Plex Sans"/>
                          <a:sym typeface="IBM Plex Sans"/>
                        </a:rPr>
                        <a:t>−37,4</a:t>
                      </a:r>
                      <a:endParaRPr lang="en-US" sz="1100"/>
                    </a:p>
                  </a:txBody>
                  <a:tcPr marL="57785" marR="57785" marT="57785" marB="57785">
                    <a:lnL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1BC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2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DF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1219124" y="7910341"/>
            <a:ext cx="16324993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Politica autorităților este singurul indicator care s-a îmbunătățit clar, dar rămâne negativ.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C01 · INVESTIȚII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Investițiile: majoritatea companiilor și-au menținut volumul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63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În ultimele 6 luni, volumul investițiilor pentru dezvoltarea sau susținerea companiei a scăzut, nu s-a schimbat sau a crescut?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74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325473"/>
            <a:ext cx="103778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scăzut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750468" y="3409274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74098" y="3325473"/>
            <a:ext cx="200270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085893" y="3409274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09524" y="3325473"/>
            <a:ext cx="115180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crescut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00545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3854977"/>
            <a:ext cx="1762001" cy="723871"/>
            <a:chOff x="0" y="0"/>
            <a:chExt cx="2349335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49373" cy="965200"/>
            </a:xfrm>
            <a:custGeom>
              <a:avLst/>
              <a:gdLst/>
              <a:ahLst/>
              <a:cxnLst/>
              <a:rect l="l" t="t" r="r" b="b"/>
              <a:pathLst>
                <a:path w="23493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2349373" y="0"/>
                  </a:lnTo>
                  <a:lnTo>
                    <a:pt x="23493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349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21,0%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771644" y="3854977"/>
            <a:ext cx="4886249" cy="723871"/>
            <a:chOff x="0" y="0"/>
            <a:chExt cx="6514998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514973" cy="965200"/>
            </a:xfrm>
            <a:custGeom>
              <a:avLst/>
              <a:gdLst/>
              <a:ahLst/>
              <a:cxnLst/>
              <a:rect l="l" t="t" r="r" b="b"/>
              <a:pathLst>
                <a:path w="6514973" h="965200">
                  <a:moveTo>
                    <a:pt x="0" y="0"/>
                  </a:moveTo>
                  <a:lnTo>
                    <a:pt x="6514973" y="0"/>
                  </a:lnTo>
                  <a:lnTo>
                    <a:pt x="6514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6514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58,3%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57893" y="3854977"/>
            <a:ext cx="1733502" cy="723871"/>
            <a:chOff x="0" y="0"/>
            <a:chExt cx="2311336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311273" cy="965200"/>
            </a:xfrm>
            <a:custGeom>
              <a:avLst/>
              <a:gdLst/>
              <a:ahLst/>
              <a:cxnLst/>
              <a:rect l="l" t="t" r="r" b="b"/>
              <a:pathLst>
                <a:path w="2311273" h="965200">
                  <a:moveTo>
                    <a:pt x="2209673" y="0"/>
                  </a:moveTo>
                  <a:cubicBezTo>
                    <a:pt x="2265807" y="0"/>
                    <a:pt x="2311273" y="45466"/>
                    <a:pt x="2311273" y="101600"/>
                  </a:cubicBezTo>
                  <a:lnTo>
                    <a:pt x="2311273" y="863600"/>
                  </a:lnTo>
                  <a:cubicBezTo>
                    <a:pt x="2311273" y="919734"/>
                    <a:pt x="2265807" y="965200"/>
                    <a:pt x="2209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311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20,7%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490070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4750232"/>
            <a:ext cx="2533621" cy="723871"/>
            <a:chOff x="0" y="0"/>
            <a:chExt cx="3378162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378200" cy="965200"/>
            </a:xfrm>
            <a:custGeom>
              <a:avLst/>
              <a:gdLst/>
              <a:ahLst/>
              <a:cxnLst/>
              <a:rect l="l" t="t" r="r" b="b"/>
              <a:pathLst>
                <a:path w="3378200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3378200" y="0"/>
                  </a:lnTo>
                  <a:lnTo>
                    <a:pt x="3378200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3378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30,2%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543264" y="4750232"/>
            <a:ext cx="3476501" cy="723871"/>
            <a:chOff x="0" y="0"/>
            <a:chExt cx="4635335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635373" cy="965200"/>
            </a:xfrm>
            <a:custGeom>
              <a:avLst/>
              <a:gdLst/>
              <a:ahLst/>
              <a:cxnLst/>
              <a:rect l="l" t="t" r="r" b="b"/>
              <a:pathLst>
                <a:path w="4635373" h="965200">
                  <a:moveTo>
                    <a:pt x="0" y="0"/>
                  </a:moveTo>
                  <a:lnTo>
                    <a:pt x="4635373" y="0"/>
                  </a:lnTo>
                  <a:lnTo>
                    <a:pt x="46353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635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41,5%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19765" y="4750232"/>
            <a:ext cx="2371630" cy="723871"/>
            <a:chOff x="0" y="0"/>
            <a:chExt cx="3162173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162173" cy="965200"/>
            </a:xfrm>
            <a:custGeom>
              <a:avLst/>
              <a:gdLst/>
              <a:ahLst/>
              <a:cxnLst/>
              <a:rect l="l" t="t" r="r" b="b"/>
              <a:pathLst>
                <a:path w="3162173" h="965200">
                  <a:moveTo>
                    <a:pt x="3060573" y="0"/>
                  </a:moveTo>
                  <a:cubicBezTo>
                    <a:pt x="3116707" y="0"/>
                    <a:pt x="3162173" y="45466"/>
                    <a:pt x="3162173" y="101600"/>
                  </a:cubicBezTo>
                  <a:lnTo>
                    <a:pt x="3162173" y="863600"/>
                  </a:lnTo>
                  <a:cubicBezTo>
                    <a:pt x="3162173" y="919734"/>
                    <a:pt x="3116707" y="965200"/>
                    <a:pt x="30605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3162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28,3%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19124" y="5795962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009633" y="5645487"/>
            <a:ext cx="1742999" cy="723871"/>
            <a:chOff x="0" y="0"/>
            <a:chExt cx="2323998" cy="96516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323973" cy="965200"/>
            </a:xfrm>
            <a:custGeom>
              <a:avLst/>
              <a:gdLst/>
              <a:ahLst/>
              <a:cxnLst/>
              <a:rect l="l" t="t" r="r" b="b"/>
              <a:pathLst>
                <a:path w="23239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2323973" y="0"/>
                  </a:lnTo>
                  <a:lnTo>
                    <a:pt x="23239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2323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20,8%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752642" y="5645487"/>
            <a:ext cx="4514755" cy="723871"/>
            <a:chOff x="0" y="0"/>
            <a:chExt cx="6019673" cy="96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019673" cy="965200"/>
            </a:xfrm>
            <a:custGeom>
              <a:avLst/>
              <a:gdLst/>
              <a:ahLst/>
              <a:cxnLst/>
              <a:rect l="l" t="t" r="r" b="b"/>
              <a:pathLst>
                <a:path w="6019673" h="965200">
                  <a:moveTo>
                    <a:pt x="0" y="0"/>
                  </a:moveTo>
                  <a:lnTo>
                    <a:pt x="6019673" y="0"/>
                  </a:lnTo>
                  <a:lnTo>
                    <a:pt x="60196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019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53,9%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267396" y="5645487"/>
            <a:ext cx="2123999" cy="723871"/>
            <a:chOff x="0" y="0"/>
            <a:chExt cx="2831998" cy="9651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831973" cy="965200"/>
            </a:xfrm>
            <a:custGeom>
              <a:avLst/>
              <a:gdLst/>
              <a:ahLst/>
              <a:cxnLst/>
              <a:rect l="l" t="t" r="r" b="b"/>
              <a:pathLst>
                <a:path w="2831973" h="965200">
                  <a:moveTo>
                    <a:pt x="2730373" y="0"/>
                  </a:moveTo>
                  <a:cubicBezTo>
                    <a:pt x="2786507" y="0"/>
                    <a:pt x="2831973" y="45466"/>
                    <a:pt x="2831973" y="101600"/>
                  </a:cubicBezTo>
                  <a:lnTo>
                    <a:pt x="2831973" y="863600"/>
                  </a:lnTo>
                  <a:cubicBezTo>
                    <a:pt x="2831973" y="919734"/>
                    <a:pt x="2786507" y="965200"/>
                    <a:pt x="27303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2831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25,3%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848881" y="3363573"/>
            <a:ext cx="5219624" cy="3685651"/>
            <a:chOff x="0" y="0"/>
            <a:chExt cx="6959498" cy="491420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473" cy="4914138"/>
            </a:xfrm>
            <a:custGeom>
              <a:avLst/>
              <a:gdLst/>
              <a:ahLst/>
              <a:cxnLst/>
              <a:rect l="l" t="t" r="r" b="b"/>
              <a:pathLst>
                <a:path w="6959473" h="4914138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762115" y="0"/>
                  </a:lnTo>
                  <a:cubicBezTo>
                    <a:pt x="6871081" y="0"/>
                    <a:pt x="6959473" y="88392"/>
                    <a:pt x="6959473" y="197358"/>
                  </a:cubicBezTo>
                  <a:lnTo>
                    <a:pt x="6959473" y="4716780"/>
                  </a:lnTo>
                  <a:cubicBezTo>
                    <a:pt x="6959473" y="4825746"/>
                    <a:pt x="6871081" y="4914138"/>
                    <a:pt x="6762115" y="4914138"/>
                  </a:cubicBezTo>
                  <a:lnTo>
                    <a:pt x="197358" y="4914138"/>
                  </a:lnTo>
                  <a:cubicBezTo>
                    <a:pt x="88392" y="4914138"/>
                    <a:pt x="0" y="4825873"/>
                    <a:pt x="0" y="471678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63792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224604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3F7A2E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+4,5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4986576"/>
            <a:ext cx="489765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+3,5 · malul drept ponderat: −0,4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458958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544607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Companiile mari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investesc: scor +65, față de −1 la micro.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61330" y="6352070"/>
            <a:ext cx="473257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−12 ·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+13.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19124" y="9319250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Scorurile pe segmente: malul drept, ponderat.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C02 · ANGAJAȚI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Angajații: numărul de personal a rămas, în general, stabil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63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În ultimele 6 luni, numărul de angajați din companie a scăzut, nu s-a schimbat sau a crescut?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74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325473"/>
            <a:ext cx="103778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scăzut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750468" y="3409274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74098" y="3325473"/>
            <a:ext cx="200270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085893" y="3409274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09524" y="3325473"/>
            <a:ext cx="115180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crescut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00545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3854977"/>
            <a:ext cx="1276255" cy="723871"/>
            <a:chOff x="0" y="0"/>
            <a:chExt cx="1701673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1673" cy="965200"/>
            </a:xfrm>
            <a:custGeom>
              <a:avLst/>
              <a:gdLst/>
              <a:ahLst/>
              <a:cxnLst/>
              <a:rect l="l" t="t" r="r" b="b"/>
              <a:pathLst>
                <a:path w="17016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1701673" y="0"/>
                  </a:lnTo>
                  <a:lnTo>
                    <a:pt x="17016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701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15,2%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85888" y="3854977"/>
            <a:ext cx="6000626" cy="723871"/>
            <a:chOff x="0" y="0"/>
            <a:chExt cx="8000835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000873" cy="965200"/>
            </a:xfrm>
            <a:custGeom>
              <a:avLst/>
              <a:gdLst/>
              <a:ahLst/>
              <a:cxnLst/>
              <a:rect l="l" t="t" r="r" b="b"/>
              <a:pathLst>
                <a:path w="8000873" h="965200">
                  <a:moveTo>
                    <a:pt x="0" y="0"/>
                  </a:moveTo>
                  <a:lnTo>
                    <a:pt x="8000873" y="0"/>
                  </a:lnTo>
                  <a:lnTo>
                    <a:pt x="8000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000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71,6%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86524" y="3854977"/>
            <a:ext cx="1104871" cy="723871"/>
            <a:chOff x="0" y="0"/>
            <a:chExt cx="1473162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473200" cy="965200"/>
            </a:xfrm>
            <a:custGeom>
              <a:avLst/>
              <a:gdLst/>
              <a:ahLst/>
              <a:cxnLst/>
              <a:rect l="l" t="t" r="r" b="b"/>
              <a:pathLst>
                <a:path w="1473200" h="965200">
                  <a:moveTo>
                    <a:pt x="1371600" y="0"/>
                  </a:moveTo>
                  <a:cubicBezTo>
                    <a:pt x="1427734" y="0"/>
                    <a:pt x="1473200" y="45466"/>
                    <a:pt x="1473200" y="101600"/>
                  </a:cubicBezTo>
                  <a:lnTo>
                    <a:pt x="1473200" y="863600"/>
                  </a:lnTo>
                  <a:cubicBezTo>
                    <a:pt x="1473200" y="919734"/>
                    <a:pt x="1427734" y="965200"/>
                    <a:pt x="1371600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473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13,1%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490070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4750232"/>
            <a:ext cx="1104871" cy="723871"/>
            <a:chOff x="0" y="0"/>
            <a:chExt cx="1473162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73200" cy="965200"/>
            </a:xfrm>
            <a:custGeom>
              <a:avLst/>
              <a:gdLst/>
              <a:ahLst/>
              <a:cxnLst/>
              <a:rect l="l" t="t" r="r" b="b"/>
              <a:pathLst>
                <a:path w="1473200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1473200" y="0"/>
                  </a:lnTo>
                  <a:lnTo>
                    <a:pt x="1473200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473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13,2%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14514" y="4750232"/>
            <a:ext cx="5381501" cy="723871"/>
            <a:chOff x="0" y="0"/>
            <a:chExt cx="7175335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175373" cy="965200"/>
            </a:xfrm>
            <a:custGeom>
              <a:avLst/>
              <a:gdLst/>
              <a:ahLst/>
              <a:cxnLst/>
              <a:rect l="l" t="t" r="r" b="b"/>
              <a:pathLst>
                <a:path w="7175373" h="965200">
                  <a:moveTo>
                    <a:pt x="0" y="0"/>
                  </a:moveTo>
                  <a:lnTo>
                    <a:pt x="7175373" y="0"/>
                  </a:lnTo>
                  <a:lnTo>
                    <a:pt x="71753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7175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64,2%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96015" y="4750232"/>
            <a:ext cx="1895380" cy="723871"/>
            <a:chOff x="0" y="0"/>
            <a:chExt cx="2527173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527173" cy="965200"/>
            </a:xfrm>
            <a:custGeom>
              <a:avLst/>
              <a:gdLst/>
              <a:ahLst/>
              <a:cxnLst/>
              <a:rect l="l" t="t" r="r" b="b"/>
              <a:pathLst>
                <a:path w="2527173" h="965200">
                  <a:moveTo>
                    <a:pt x="2425573" y="0"/>
                  </a:moveTo>
                  <a:cubicBezTo>
                    <a:pt x="2481707" y="0"/>
                    <a:pt x="2527173" y="45466"/>
                    <a:pt x="2527173" y="101600"/>
                  </a:cubicBezTo>
                  <a:lnTo>
                    <a:pt x="2527173" y="863600"/>
                  </a:lnTo>
                  <a:cubicBezTo>
                    <a:pt x="2527173" y="919734"/>
                    <a:pt x="2481707" y="965200"/>
                    <a:pt x="24255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2527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22,6%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19124" y="5795962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009633" y="5645487"/>
            <a:ext cx="1238126" cy="723871"/>
            <a:chOff x="0" y="0"/>
            <a:chExt cx="1650835" cy="96516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650873" cy="965200"/>
            </a:xfrm>
            <a:custGeom>
              <a:avLst/>
              <a:gdLst/>
              <a:ahLst/>
              <a:cxnLst/>
              <a:rect l="l" t="t" r="r" b="b"/>
              <a:pathLst>
                <a:path w="16508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1650873" y="0"/>
                  </a:lnTo>
                  <a:lnTo>
                    <a:pt x="16508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1650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14,8%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247769" y="5645487"/>
            <a:ext cx="5676871" cy="723871"/>
            <a:chOff x="0" y="0"/>
            <a:chExt cx="7569162" cy="96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569200" cy="965200"/>
            </a:xfrm>
            <a:custGeom>
              <a:avLst/>
              <a:gdLst/>
              <a:ahLst/>
              <a:cxnLst/>
              <a:rect l="l" t="t" r="r" b="b"/>
              <a:pathLst>
                <a:path w="7569200" h="965200">
                  <a:moveTo>
                    <a:pt x="0" y="0"/>
                  </a:moveTo>
                  <a:lnTo>
                    <a:pt x="7569200" y="0"/>
                  </a:lnTo>
                  <a:lnTo>
                    <a:pt x="7569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7569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67,7%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24640" y="5645487"/>
            <a:ext cx="1466755" cy="723871"/>
            <a:chOff x="0" y="0"/>
            <a:chExt cx="1955673" cy="9651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955673" cy="965200"/>
            </a:xfrm>
            <a:custGeom>
              <a:avLst/>
              <a:gdLst/>
              <a:ahLst/>
              <a:cxnLst/>
              <a:rect l="l" t="t" r="r" b="b"/>
              <a:pathLst>
                <a:path w="1955673" h="965200">
                  <a:moveTo>
                    <a:pt x="1854073" y="0"/>
                  </a:moveTo>
                  <a:cubicBezTo>
                    <a:pt x="1910207" y="0"/>
                    <a:pt x="1955673" y="45466"/>
                    <a:pt x="1955673" y="101600"/>
                  </a:cubicBezTo>
                  <a:lnTo>
                    <a:pt x="1955673" y="863600"/>
                  </a:lnTo>
                  <a:cubicBezTo>
                    <a:pt x="1955673" y="919734"/>
                    <a:pt x="1910207" y="965200"/>
                    <a:pt x="18540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955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17,5%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848881" y="3363573"/>
            <a:ext cx="5219624" cy="4032247"/>
            <a:chOff x="0" y="0"/>
            <a:chExt cx="6959498" cy="53763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600" cy="5376418"/>
            </a:xfrm>
            <a:custGeom>
              <a:avLst/>
              <a:gdLst/>
              <a:ahLst/>
              <a:cxnLst/>
              <a:rect l="l" t="t" r="r" b="b"/>
              <a:pathLst>
                <a:path w="6959600" h="5376418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762242" y="0"/>
                  </a:lnTo>
                  <a:cubicBezTo>
                    <a:pt x="6871208" y="0"/>
                    <a:pt x="6959600" y="88392"/>
                    <a:pt x="6959600" y="197358"/>
                  </a:cubicBezTo>
                  <a:lnTo>
                    <a:pt x="6959600" y="5179060"/>
                  </a:lnTo>
                  <a:cubicBezTo>
                    <a:pt x="6959600" y="5288026"/>
                    <a:pt x="6871208" y="5376418"/>
                    <a:pt x="6762242" y="5376418"/>
                  </a:cubicBezTo>
                  <a:lnTo>
                    <a:pt x="197358" y="5376418"/>
                  </a:lnTo>
                  <a:cubicBezTo>
                    <a:pt x="88392" y="5376291"/>
                    <a:pt x="0" y="5288026"/>
                    <a:pt x="0" y="517906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63793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224604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3F7A2E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+2,7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4986576"/>
            <a:ext cx="489765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−2,6 · malul drept ponderat: −2,1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458958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544607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Companiile mari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angajează: scor +41; micro −2, mici −5.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61330" y="6352070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23% au crescut personalul (scor +9).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19124" y="9319250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Scorurile pe segmente: malul drept, ponderat.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C03 · CIFRA DE AFACERI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0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Cifra de afaceri: mai multe scăderi decât creșteri, dar diferența s-a redus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63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Cum ați evalua dinamica cifrei de afaceri a companiei în ultimele 6 luni: a scăzut, nu s-a schimbat sau a crescut?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74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325473"/>
            <a:ext cx="103778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scăzut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750468" y="3409274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74098" y="3325473"/>
            <a:ext cx="200270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085893" y="3409274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09524" y="3325473"/>
            <a:ext cx="115180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crescut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00545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3854977"/>
            <a:ext cx="2695499" cy="723871"/>
            <a:chOff x="0" y="0"/>
            <a:chExt cx="3593998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93973" cy="965200"/>
            </a:xfrm>
            <a:custGeom>
              <a:avLst/>
              <a:gdLst/>
              <a:ahLst/>
              <a:cxnLst/>
              <a:rect l="l" t="t" r="r" b="b"/>
              <a:pathLst>
                <a:path w="35939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3593973" y="0"/>
                  </a:lnTo>
                  <a:lnTo>
                    <a:pt x="35939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593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32,2%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705142" y="3854977"/>
            <a:ext cx="3600374" cy="723871"/>
            <a:chOff x="0" y="0"/>
            <a:chExt cx="4800498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00473" cy="965200"/>
            </a:xfrm>
            <a:custGeom>
              <a:avLst/>
              <a:gdLst/>
              <a:ahLst/>
              <a:cxnLst/>
              <a:rect l="l" t="t" r="r" b="b"/>
              <a:pathLst>
                <a:path w="4800473" h="965200">
                  <a:moveTo>
                    <a:pt x="0" y="0"/>
                  </a:moveTo>
                  <a:lnTo>
                    <a:pt x="4800473" y="0"/>
                  </a:lnTo>
                  <a:lnTo>
                    <a:pt x="48004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800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43,0%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05515" y="3854977"/>
            <a:ext cx="2085880" cy="723871"/>
            <a:chOff x="0" y="0"/>
            <a:chExt cx="2781173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81173" cy="965200"/>
            </a:xfrm>
            <a:custGeom>
              <a:avLst/>
              <a:gdLst/>
              <a:ahLst/>
              <a:cxnLst/>
              <a:rect l="l" t="t" r="r" b="b"/>
              <a:pathLst>
                <a:path w="2781173" h="965200">
                  <a:moveTo>
                    <a:pt x="2679573" y="0"/>
                  </a:moveTo>
                  <a:cubicBezTo>
                    <a:pt x="2735707" y="0"/>
                    <a:pt x="2781173" y="45466"/>
                    <a:pt x="2781173" y="101600"/>
                  </a:cubicBezTo>
                  <a:lnTo>
                    <a:pt x="2781173" y="863600"/>
                  </a:lnTo>
                  <a:cubicBezTo>
                    <a:pt x="2781173" y="919734"/>
                    <a:pt x="2735707" y="965200"/>
                    <a:pt x="26795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2781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24,8%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490070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4750232"/>
            <a:ext cx="3314624" cy="723871"/>
            <a:chOff x="0" y="0"/>
            <a:chExt cx="4419498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419473" cy="965200"/>
            </a:xfrm>
            <a:custGeom>
              <a:avLst/>
              <a:gdLst/>
              <a:ahLst/>
              <a:cxnLst/>
              <a:rect l="l" t="t" r="r" b="b"/>
              <a:pathLst>
                <a:path w="44194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419473" y="0"/>
                  </a:lnTo>
                  <a:lnTo>
                    <a:pt x="44194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4419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39,6%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324267" y="4750232"/>
            <a:ext cx="2209752" cy="723871"/>
            <a:chOff x="0" y="0"/>
            <a:chExt cx="2946336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946273" cy="965200"/>
            </a:xfrm>
            <a:custGeom>
              <a:avLst/>
              <a:gdLst/>
              <a:ahLst/>
              <a:cxnLst/>
              <a:rect l="l" t="t" r="r" b="b"/>
              <a:pathLst>
                <a:path w="2946273" h="965200">
                  <a:moveTo>
                    <a:pt x="0" y="0"/>
                  </a:moveTo>
                  <a:lnTo>
                    <a:pt x="2946273" y="0"/>
                  </a:lnTo>
                  <a:lnTo>
                    <a:pt x="2946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2946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26,4%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534019" y="4750232"/>
            <a:ext cx="2857376" cy="723871"/>
            <a:chOff x="0" y="0"/>
            <a:chExt cx="3809835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809873" cy="965200"/>
            </a:xfrm>
            <a:custGeom>
              <a:avLst/>
              <a:gdLst/>
              <a:ahLst/>
              <a:cxnLst/>
              <a:rect l="l" t="t" r="r" b="b"/>
              <a:pathLst>
                <a:path w="3809873" h="965200">
                  <a:moveTo>
                    <a:pt x="3708273" y="0"/>
                  </a:moveTo>
                  <a:cubicBezTo>
                    <a:pt x="3764407" y="0"/>
                    <a:pt x="3809873" y="45466"/>
                    <a:pt x="3809873" y="101600"/>
                  </a:cubicBezTo>
                  <a:lnTo>
                    <a:pt x="3809873" y="863600"/>
                  </a:lnTo>
                  <a:cubicBezTo>
                    <a:pt x="3809873" y="919734"/>
                    <a:pt x="3764407" y="965200"/>
                    <a:pt x="37082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3809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34,0%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19124" y="5795962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009633" y="5645487"/>
            <a:ext cx="2619251" cy="723871"/>
            <a:chOff x="0" y="0"/>
            <a:chExt cx="3492335" cy="96516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492373" cy="965200"/>
            </a:xfrm>
            <a:custGeom>
              <a:avLst/>
              <a:gdLst/>
              <a:ahLst/>
              <a:cxnLst/>
              <a:rect l="l" t="t" r="r" b="b"/>
              <a:pathLst>
                <a:path w="34923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3492373" y="0"/>
                  </a:lnTo>
                  <a:lnTo>
                    <a:pt x="34923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3492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31,3%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628894" y="5645487"/>
            <a:ext cx="3428876" cy="723871"/>
            <a:chOff x="0" y="0"/>
            <a:chExt cx="4571835" cy="96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571873" cy="965200"/>
            </a:xfrm>
            <a:custGeom>
              <a:avLst/>
              <a:gdLst/>
              <a:ahLst/>
              <a:cxnLst/>
              <a:rect l="l" t="t" r="r" b="b"/>
              <a:pathLst>
                <a:path w="4571873" h="965200">
                  <a:moveTo>
                    <a:pt x="0" y="0"/>
                  </a:moveTo>
                  <a:lnTo>
                    <a:pt x="4571873" y="0"/>
                  </a:lnTo>
                  <a:lnTo>
                    <a:pt x="4571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4571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40,9%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057770" y="5645487"/>
            <a:ext cx="2333501" cy="723871"/>
            <a:chOff x="0" y="0"/>
            <a:chExt cx="3111335" cy="9651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111373" cy="965200"/>
            </a:xfrm>
            <a:custGeom>
              <a:avLst/>
              <a:gdLst/>
              <a:ahLst/>
              <a:cxnLst/>
              <a:rect l="l" t="t" r="r" b="b"/>
              <a:pathLst>
                <a:path w="3111373" h="965200">
                  <a:moveTo>
                    <a:pt x="3009773" y="0"/>
                  </a:moveTo>
                  <a:cubicBezTo>
                    <a:pt x="3065907" y="0"/>
                    <a:pt x="3111373" y="45466"/>
                    <a:pt x="3111373" y="101600"/>
                  </a:cubicBezTo>
                  <a:lnTo>
                    <a:pt x="3111373" y="863600"/>
                  </a:lnTo>
                  <a:cubicBezTo>
                    <a:pt x="3111373" y="919734"/>
                    <a:pt x="3065907" y="965200"/>
                    <a:pt x="30097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3111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27,8%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848881" y="3363573"/>
            <a:ext cx="5219624" cy="3339046"/>
            <a:chOff x="0" y="0"/>
            <a:chExt cx="6959498" cy="4452061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473" cy="4451985"/>
            </a:xfrm>
            <a:custGeom>
              <a:avLst/>
              <a:gdLst/>
              <a:ahLst/>
              <a:cxnLst/>
              <a:rect l="l" t="t" r="r" b="b"/>
              <a:pathLst>
                <a:path w="6959473" h="4451985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762115" y="0"/>
                  </a:lnTo>
                  <a:cubicBezTo>
                    <a:pt x="6871081" y="0"/>
                    <a:pt x="6959473" y="88392"/>
                    <a:pt x="6959473" y="197358"/>
                  </a:cubicBezTo>
                  <a:lnTo>
                    <a:pt x="6959473" y="4254627"/>
                  </a:lnTo>
                  <a:cubicBezTo>
                    <a:pt x="6959473" y="4363593"/>
                    <a:pt x="6871081" y="4451985"/>
                    <a:pt x="6762115" y="4451985"/>
                  </a:cubicBezTo>
                  <a:lnTo>
                    <a:pt x="197358" y="4451985"/>
                  </a:lnTo>
                  <a:cubicBezTo>
                    <a:pt x="88392" y="4452112"/>
                    <a:pt x="0" y="4363720"/>
                    <a:pt x="0" y="4254627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63793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224595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−3,5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4986576"/>
            <a:ext cx="489765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−8,3 · malul drept ponderat: −7,5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458949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544607"/>
            <a:ext cx="473257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Mici: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−20 (cei mai afectați);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mari: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+56.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61330" y="6005465"/>
            <a:ext cx="4732572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−25 ·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Centru: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+13.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19124" y="9319241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Scorurile pe segmente: malul drept, ponderat.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C04 · PROFIT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Profitul: scăderile depășesc clar creșterile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72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În ultimele 6 luni, profitul companiei a scăzut, nu s-a schimbat sau a crescut?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83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325473"/>
            <a:ext cx="103778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scăzut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750468" y="3409283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074098" y="3325473"/>
            <a:ext cx="200270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085893" y="3409283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409524" y="3325473"/>
            <a:ext cx="115180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 crescut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00545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3854987"/>
            <a:ext cx="3181255" cy="723871"/>
            <a:chOff x="0" y="0"/>
            <a:chExt cx="4241673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41673" cy="965200"/>
            </a:xfrm>
            <a:custGeom>
              <a:avLst/>
              <a:gdLst/>
              <a:ahLst/>
              <a:cxnLst/>
              <a:rect l="l" t="t" r="r" b="b"/>
              <a:pathLst>
                <a:path w="42416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241673" y="0"/>
                  </a:lnTo>
                  <a:lnTo>
                    <a:pt x="42416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241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37,9%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90888" y="3854987"/>
            <a:ext cx="3705130" cy="723871"/>
            <a:chOff x="0" y="0"/>
            <a:chExt cx="4940173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940173" cy="965200"/>
            </a:xfrm>
            <a:custGeom>
              <a:avLst/>
              <a:gdLst/>
              <a:ahLst/>
              <a:cxnLst/>
              <a:rect l="l" t="t" r="r" b="b"/>
              <a:pathLst>
                <a:path w="4940173" h="965200">
                  <a:moveTo>
                    <a:pt x="0" y="0"/>
                  </a:moveTo>
                  <a:lnTo>
                    <a:pt x="4940173" y="0"/>
                  </a:lnTo>
                  <a:lnTo>
                    <a:pt x="4940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940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44,2%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896018" y="3854987"/>
            <a:ext cx="1495377" cy="723871"/>
            <a:chOff x="0" y="0"/>
            <a:chExt cx="1993836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993773" cy="965200"/>
            </a:xfrm>
            <a:custGeom>
              <a:avLst/>
              <a:gdLst/>
              <a:ahLst/>
              <a:cxnLst/>
              <a:rect l="l" t="t" r="r" b="b"/>
              <a:pathLst>
                <a:path w="1993773" h="965200">
                  <a:moveTo>
                    <a:pt x="1892173" y="0"/>
                  </a:moveTo>
                  <a:cubicBezTo>
                    <a:pt x="1948307" y="0"/>
                    <a:pt x="1993773" y="45466"/>
                    <a:pt x="1993773" y="101600"/>
                  </a:cubicBezTo>
                  <a:lnTo>
                    <a:pt x="1993773" y="863600"/>
                  </a:lnTo>
                  <a:cubicBezTo>
                    <a:pt x="1993773" y="919734"/>
                    <a:pt x="1948307" y="965200"/>
                    <a:pt x="18921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1993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17,9%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490070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4750232"/>
            <a:ext cx="3952751" cy="723871"/>
            <a:chOff x="0" y="0"/>
            <a:chExt cx="5270335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270373" cy="965200"/>
            </a:xfrm>
            <a:custGeom>
              <a:avLst/>
              <a:gdLst/>
              <a:ahLst/>
              <a:cxnLst/>
              <a:rect l="l" t="t" r="r" b="b"/>
              <a:pathLst>
                <a:path w="52703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5270373" y="0"/>
                  </a:lnTo>
                  <a:lnTo>
                    <a:pt x="52703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5270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47,2%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62394" y="4750232"/>
            <a:ext cx="2057371" cy="723871"/>
            <a:chOff x="0" y="0"/>
            <a:chExt cx="2743162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743200" cy="965200"/>
            </a:xfrm>
            <a:custGeom>
              <a:avLst/>
              <a:gdLst/>
              <a:ahLst/>
              <a:cxnLst/>
              <a:rect l="l" t="t" r="r" b="b"/>
              <a:pathLst>
                <a:path w="2743200" h="965200">
                  <a:moveTo>
                    <a:pt x="0" y="0"/>
                  </a:moveTo>
                  <a:lnTo>
                    <a:pt x="2743200" y="0"/>
                  </a:lnTo>
                  <a:lnTo>
                    <a:pt x="2743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2743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24,5%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19765" y="4750232"/>
            <a:ext cx="2371630" cy="723871"/>
            <a:chOff x="0" y="0"/>
            <a:chExt cx="3162173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162173" cy="965200"/>
            </a:xfrm>
            <a:custGeom>
              <a:avLst/>
              <a:gdLst/>
              <a:ahLst/>
              <a:cxnLst/>
              <a:rect l="l" t="t" r="r" b="b"/>
              <a:pathLst>
                <a:path w="3162173" h="965200">
                  <a:moveTo>
                    <a:pt x="3060573" y="0"/>
                  </a:moveTo>
                  <a:cubicBezTo>
                    <a:pt x="3116707" y="0"/>
                    <a:pt x="3162173" y="45466"/>
                    <a:pt x="3162173" y="101600"/>
                  </a:cubicBezTo>
                  <a:lnTo>
                    <a:pt x="3162173" y="863600"/>
                  </a:lnTo>
                  <a:cubicBezTo>
                    <a:pt x="3162173" y="919734"/>
                    <a:pt x="3116707" y="965200"/>
                    <a:pt x="30605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3162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28,3%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19124" y="5795962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009633" y="5645487"/>
            <a:ext cx="3114627" cy="723871"/>
            <a:chOff x="0" y="0"/>
            <a:chExt cx="4152836" cy="96516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152773" cy="965200"/>
            </a:xfrm>
            <a:custGeom>
              <a:avLst/>
              <a:gdLst/>
              <a:ahLst/>
              <a:cxnLst/>
              <a:rect l="l" t="t" r="r" b="b"/>
              <a:pathLst>
                <a:path w="41527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152773" y="0"/>
                  </a:lnTo>
                  <a:lnTo>
                    <a:pt x="41527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4152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37,2%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124261" y="5645487"/>
            <a:ext cx="3533746" cy="723871"/>
            <a:chOff x="0" y="0"/>
            <a:chExt cx="4711662" cy="96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711700" cy="965200"/>
            </a:xfrm>
            <a:custGeom>
              <a:avLst/>
              <a:gdLst/>
              <a:ahLst/>
              <a:cxnLst/>
              <a:rect l="l" t="t" r="r" b="b"/>
              <a:pathLst>
                <a:path w="4711700" h="965200">
                  <a:moveTo>
                    <a:pt x="0" y="0"/>
                  </a:moveTo>
                  <a:lnTo>
                    <a:pt x="4711700" y="0"/>
                  </a:lnTo>
                  <a:lnTo>
                    <a:pt x="47117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4711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42,2%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58017" y="5645487"/>
            <a:ext cx="1733502" cy="723871"/>
            <a:chOff x="0" y="0"/>
            <a:chExt cx="2311336" cy="9651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311273" cy="965200"/>
            </a:xfrm>
            <a:custGeom>
              <a:avLst/>
              <a:gdLst/>
              <a:ahLst/>
              <a:cxnLst/>
              <a:rect l="l" t="t" r="r" b="b"/>
              <a:pathLst>
                <a:path w="2311273" h="965200">
                  <a:moveTo>
                    <a:pt x="2209673" y="0"/>
                  </a:moveTo>
                  <a:cubicBezTo>
                    <a:pt x="2265807" y="0"/>
                    <a:pt x="2311273" y="45466"/>
                    <a:pt x="2311273" y="101600"/>
                  </a:cubicBezTo>
                  <a:lnTo>
                    <a:pt x="2311273" y="863600"/>
                  </a:lnTo>
                  <a:cubicBezTo>
                    <a:pt x="2311273" y="919734"/>
                    <a:pt x="2265807" y="965200"/>
                    <a:pt x="2209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2311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20,6%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848881" y="3363573"/>
            <a:ext cx="5219624" cy="5095698"/>
            <a:chOff x="0" y="0"/>
            <a:chExt cx="6959498" cy="679426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600" cy="6794353"/>
            </a:xfrm>
            <a:custGeom>
              <a:avLst/>
              <a:gdLst/>
              <a:ahLst/>
              <a:cxnLst/>
              <a:rect l="l" t="t" r="r" b="b"/>
              <a:pathLst>
                <a:path w="6959600" h="6794353">
                  <a:moveTo>
                    <a:pt x="0" y="249409"/>
                  </a:moveTo>
                  <a:cubicBezTo>
                    <a:pt x="0" y="111704"/>
                    <a:pt x="88392" y="0"/>
                    <a:pt x="197358" y="0"/>
                  </a:cubicBezTo>
                  <a:lnTo>
                    <a:pt x="6762242" y="0"/>
                  </a:lnTo>
                  <a:cubicBezTo>
                    <a:pt x="6871208" y="0"/>
                    <a:pt x="6959600" y="111704"/>
                    <a:pt x="6959600" y="249409"/>
                  </a:cubicBezTo>
                  <a:lnTo>
                    <a:pt x="6959600" y="6544968"/>
                  </a:lnTo>
                  <a:cubicBezTo>
                    <a:pt x="6959600" y="6682672"/>
                    <a:pt x="6871208" y="6794353"/>
                    <a:pt x="6762242" y="6794353"/>
                  </a:cubicBezTo>
                  <a:lnTo>
                    <a:pt x="197358" y="6794353"/>
                  </a:lnTo>
                  <a:cubicBezTo>
                    <a:pt x="88392" y="6794216"/>
                    <a:pt x="0" y="6682673"/>
                    <a:pt x="0" y="6544968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63793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224595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−16,5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4986576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+5,2 · scădere de 21,8 puncte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458958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544607"/>
            <a:ext cx="4732572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Micro (−20) și mici (−23)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: mai multe companii raportează scăderea profitului decât creșterea lui; medii +6, mari +12.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61330" y="6723802"/>
            <a:ext cx="4732572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Toate regiunile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au scor negativ, între −15 (UTAG) și −28 (Nord).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161330" y="7633167"/>
            <a:ext cx="4732572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9"/>
              </a:lnSpc>
              <a:spcBef>
                <a:spcPct val="0"/>
              </a:spcBef>
            </a:pPr>
            <a:r>
              <a:rPr lang="en-US" sz="1950" b="1" u="none" strike="noStrike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 u="none" strike="noStrike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47,2% scădere, 28,3% creștere (scor −18,9)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C05 · CLIMATUL DE AFACERI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Climatul de afaceri: percepția s-a înrăutățit față de valul anterior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72"/>
            <a:ext cx="1706887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Cum ați evalua climatul și condițiile de afaceri din domeniul dvs. în ultimele 6 luni: s-au înrăutățit, nu s-au schimbat sau au devenit mai bune?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83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325482"/>
            <a:ext cx="176934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S-au înrăutățit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360087" y="3409283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683727" y="3325482"/>
            <a:ext cx="214168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s-au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825404" y="3409283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149035" y="3325482"/>
            <a:ext cx="251258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Au devenit mai bune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00545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3854987"/>
            <a:ext cx="2857376" cy="723871"/>
            <a:chOff x="0" y="0"/>
            <a:chExt cx="3809835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809873" cy="965200"/>
            </a:xfrm>
            <a:custGeom>
              <a:avLst/>
              <a:gdLst/>
              <a:ahLst/>
              <a:cxnLst/>
              <a:rect l="l" t="t" r="r" b="b"/>
              <a:pathLst>
                <a:path w="38098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3809873" y="0"/>
                  </a:lnTo>
                  <a:lnTo>
                    <a:pt x="38098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809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34,1%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867019" y="3854987"/>
            <a:ext cx="4781502" cy="723871"/>
            <a:chOff x="0" y="0"/>
            <a:chExt cx="6375336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75273" cy="965200"/>
            </a:xfrm>
            <a:custGeom>
              <a:avLst/>
              <a:gdLst/>
              <a:ahLst/>
              <a:cxnLst/>
              <a:rect l="l" t="t" r="r" b="b"/>
              <a:pathLst>
                <a:path w="6375273" h="965200">
                  <a:moveTo>
                    <a:pt x="0" y="0"/>
                  </a:moveTo>
                  <a:lnTo>
                    <a:pt x="6375273" y="0"/>
                  </a:lnTo>
                  <a:lnTo>
                    <a:pt x="6375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6375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57,0%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648521" y="3854987"/>
            <a:ext cx="742874" cy="723871"/>
            <a:chOff x="0" y="0"/>
            <a:chExt cx="990498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90473" cy="965200"/>
            </a:xfrm>
            <a:custGeom>
              <a:avLst/>
              <a:gdLst/>
              <a:ahLst/>
              <a:cxnLst/>
              <a:rect l="l" t="t" r="r" b="b"/>
              <a:pathLst>
                <a:path w="990473" h="965200">
                  <a:moveTo>
                    <a:pt x="888873" y="0"/>
                  </a:moveTo>
                  <a:cubicBezTo>
                    <a:pt x="945007" y="0"/>
                    <a:pt x="990473" y="45466"/>
                    <a:pt x="990473" y="101600"/>
                  </a:cubicBezTo>
                  <a:lnTo>
                    <a:pt x="990473" y="863600"/>
                  </a:lnTo>
                  <a:cubicBezTo>
                    <a:pt x="990473" y="919734"/>
                    <a:pt x="945007" y="965200"/>
                    <a:pt x="8888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990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9%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4900717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4750232"/>
            <a:ext cx="4743374" cy="723871"/>
            <a:chOff x="0" y="0"/>
            <a:chExt cx="6324498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24473" cy="965200"/>
            </a:xfrm>
            <a:custGeom>
              <a:avLst/>
              <a:gdLst/>
              <a:ahLst/>
              <a:cxnLst/>
              <a:rect l="l" t="t" r="r" b="b"/>
              <a:pathLst>
                <a:path w="63244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324473" y="0"/>
                  </a:lnTo>
                  <a:lnTo>
                    <a:pt x="63244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324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56,6%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53017" y="4750232"/>
            <a:ext cx="3000251" cy="723871"/>
            <a:chOff x="0" y="0"/>
            <a:chExt cx="4000335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000373" cy="965200"/>
            </a:xfrm>
            <a:custGeom>
              <a:avLst/>
              <a:gdLst/>
              <a:ahLst/>
              <a:cxnLst/>
              <a:rect l="l" t="t" r="r" b="b"/>
              <a:pathLst>
                <a:path w="4000373" h="965200">
                  <a:moveTo>
                    <a:pt x="0" y="0"/>
                  </a:moveTo>
                  <a:lnTo>
                    <a:pt x="4000373" y="0"/>
                  </a:lnTo>
                  <a:lnTo>
                    <a:pt x="40003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000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35,8%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753268" y="4750232"/>
            <a:ext cx="638127" cy="723871"/>
            <a:chOff x="0" y="0"/>
            <a:chExt cx="850836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50773" cy="965200"/>
            </a:xfrm>
            <a:custGeom>
              <a:avLst/>
              <a:gdLst/>
              <a:ahLst/>
              <a:cxnLst/>
              <a:rect l="l" t="t" r="r" b="b"/>
              <a:pathLst>
                <a:path w="850773" h="965200">
                  <a:moveTo>
                    <a:pt x="749173" y="0"/>
                  </a:moveTo>
                  <a:cubicBezTo>
                    <a:pt x="805307" y="0"/>
                    <a:pt x="850773" y="45466"/>
                    <a:pt x="850773" y="101600"/>
                  </a:cubicBezTo>
                  <a:lnTo>
                    <a:pt x="850773" y="863600"/>
                  </a:lnTo>
                  <a:cubicBezTo>
                    <a:pt x="850773" y="919734"/>
                    <a:pt x="805307" y="965200"/>
                    <a:pt x="7491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50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8%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19124" y="5795962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3009633" y="5645487"/>
            <a:ext cx="3000251" cy="723871"/>
            <a:chOff x="0" y="0"/>
            <a:chExt cx="4000335" cy="96516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000373" cy="965200"/>
            </a:xfrm>
            <a:custGeom>
              <a:avLst/>
              <a:gdLst/>
              <a:ahLst/>
              <a:cxnLst/>
              <a:rect l="l" t="t" r="r" b="b"/>
              <a:pathLst>
                <a:path w="40003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000373" y="0"/>
                  </a:lnTo>
                  <a:lnTo>
                    <a:pt x="40003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4000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35,8%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009894" y="5645487"/>
            <a:ext cx="4600499" cy="723871"/>
            <a:chOff x="0" y="0"/>
            <a:chExt cx="6133998" cy="96516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33973" cy="965200"/>
            </a:xfrm>
            <a:custGeom>
              <a:avLst/>
              <a:gdLst/>
              <a:ahLst/>
              <a:cxnLst/>
              <a:rect l="l" t="t" r="r" b="b"/>
              <a:pathLst>
                <a:path w="6133973" h="965200">
                  <a:moveTo>
                    <a:pt x="0" y="0"/>
                  </a:moveTo>
                  <a:lnTo>
                    <a:pt x="6133973" y="0"/>
                  </a:lnTo>
                  <a:lnTo>
                    <a:pt x="6133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133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54,9%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0610393" y="5645487"/>
            <a:ext cx="781002" cy="723871"/>
            <a:chOff x="0" y="0"/>
            <a:chExt cx="1041336" cy="96516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41273" cy="965200"/>
            </a:xfrm>
            <a:custGeom>
              <a:avLst/>
              <a:gdLst/>
              <a:ahLst/>
              <a:cxnLst/>
              <a:rect l="l" t="t" r="r" b="b"/>
              <a:pathLst>
                <a:path w="1041273" h="965200">
                  <a:moveTo>
                    <a:pt x="939673" y="0"/>
                  </a:moveTo>
                  <a:cubicBezTo>
                    <a:pt x="995807" y="0"/>
                    <a:pt x="1041273" y="45466"/>
                    <a:pt x="1041273" y="101600"/>
                  </a:cubicBezTo>
                  <a:lnTo>
                    <a:pt x="1041273" y="863600"/>
                  </a:lnTo>
                  <a:cubicBezTo>
                    <a:pt x="1041273" y="919734"/>
                    <a:pt x="995807" y="965200"/>
                    <a:pt x="939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041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9%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848881" y="3363582"/>
            <a:ext cx="5219624" cy="4032247"/>
            <a:chOff x="0" y="0"/>
            <a:chExt cx="6959498" cy="53763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600" cy="5376418"/>
            </a:xfrm>
            <a:custGeom>
              <a:avLst/>
              <a:gdLst/>
              <a:ahLst/>
              <a:cxnLst/>
              <a:rect l="l" t="t" r="r" b="b"/>
              <a:pathLst>
                <a:path w="6959600" h="5376418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762242" y="0"/>
                  </a:lnTo>
                  <a:cubicBezTo>
                    <a:pt x="6871208" y="0"/>
                    <a:pt x="6959600" y="88392"/>
                    <a:pt x="6959600" y="197358"/>
                  </a:cubicBezTo>
                  <a:lnTo>
                    <a:pt x="6959600" y="5179060"/>
                  </a:lnTo>
                  <a:cubicBezTo>
                    <a:pt x="6959600" y="5288026"/>
                    <a:pt x="6871208" y="5376418"/>
                    <a:pt x="6762242" y="5376418"/>
                  </a:cubicBezTo>
                  <a:lnTo>
                    <a:pt x="197358" y="5376418"/>
                  </a:lnTo>
                  <a:cubicBezTo>
                    <a:pt x="88392" y="5376291"/>
                    <a:pt x="0" y="5288026"/>
                    <a:pt x="0" y="517906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63793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224604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−26,5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4986576"/>
            <a:ext cx="4732572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−10,7, cu 15,8 puncte mai jos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458958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544607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 Găgăuzia (−43) și Nord (−41)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sunt cele mai critice; Chișinău −21.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61330" y="6352070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scor −49, 57% îl văd înrăutățit.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19124" y="9319250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Scorurile pe segmente: malul drept, ponderat.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33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C06 · POLITICA AUTORITĂȚILOR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Politica autorităților: evaluarea rămâne negativă, dar mai puțin decât în valul precedent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72"/>
            <a:ext cx="16324993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Cum ați evalua politica sau acțiunile autorităților locale cu privire la domeniul dvs. de afaceri în ultimele 6 luni? Situația s-a înrăutățit, nu s-a schimbat sau s-a îmbunătățit?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755879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672078"/>
            <a:ext cx="161362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S-a înrăutățit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30318" y="3755879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53958" y="3672078"/>
            <a:ext cx="200270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565753" y="3755879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889384" y="3672078"/>
            <a:ext cx="191149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S-a îmbunătățit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35205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4201582"/>
            <a:ext cx="2562130" cy="723871"/>
            <a:chOff x="0" y="0"/>
            <a:chExt cx="3416173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16173" cy="965200"/>
            </a:xfrm>
            <a:custGeom>
              <a:avLst/>
              <a:gdLst/>
              <a:ahLst/>
              <a:cxnLst/>
              <a:rect l="l" t="t" r="r" b="b"/>
              <a:pathLst>
                <a:path w="34161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3416173" y="0"/>
                  </a:lnTo>
                  <a:lnTo>
                    <a:pt x="34161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416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30,6%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571763" y="4201582"/>
            <a:ext cx="5295871" cy="723871"/>
            <a:chOff x="0" y="0"/>
            <a:chExt cx="7061162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061200" cy="965200"/>
            </a:xfrm>
            <a:custGeom>
              <a:avLst/>
              <a:gdLst/>
              <a:ahLst/>
              <a:cxnLst/>
              <a:rect l="l" t="t" r="r" b="b"/>
              <a:pathLst>
                <a:path w="7061200" h="965200">
                  <a:moveTo>
                    <a:pt x="0" y="0"/>
                  </a:moveTo>
                  <a:lnTo>
                    <a:pt x="7061200" y="0"/>
                  </a:lnTo>
                  <a:lnTo>
                    <a:pt x="7061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7061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63,2%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867644" y="4201582"/>
            <a:ext cx="523751" cy="723871"/>
            <a:chOff x="0" y="0"/>
            <a:chExt cx="698335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98373" cy="965200"/>
            </a:xfrm>
            <a:custGeom>
              <a:avLst/>
              <a:gdLst/>
              <a:ahLst/>
              <a:cxnLst/>
              <a:rect l="l" t="t" r="r" b="b"/>
              <a:pathLst>
                <a:path w="698373" h="965200">
                  <a:moveTo>
                    <a:pt x="596773" y="0"/>
                  </a:moveTo>
                  <a:cubicBezTo>
                    <a:pt x="652907" y="0"/>
                    <a:pt x="698373" y="45466"/>
                    <a:pt x="698373" y="101600"/>
                  </a:cubicBezTo>
                  <a:lnTo>
                    <a:pt x="698373" y="863600"/>
                  </a:lnTo>
                  <a:cubicBezTo>
                    <a:pt x="698373" y="919734"/>
                    <a:pt x="652907" y="965200"/>
                    <a:pt x="5967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698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524731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5096847"/>
            <a:ext cx="3162252" cy="723871"/>
            <a:chOff x="0" y="0"/>
            <a:chExt cx="4216336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216273" cy="965200"/>
            </a:xfrm>
            <a:custGeom>
              <a:avLst/>
              <a:gdLst/>
              <a:ahLst/>
              <a:cxnLst/>
              <a:rect l="l" t="t" r="r" b="b"/>
              <a:pathLst>
                <a:path w="42162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216273" y="0"/>
                  </a:lnTo>
                  <a:lnTo>
                    <a:pt x="42162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4216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37,7%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171886" y="5096847"/>
            <a:ext cx="5067252" cy="723871"/>
            <a:chOff x="0" y="0"/>
            <a:chExt cx="6756336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756273" cy="965200"/>
            </a:xfrm>
            <a:custGeom>
              <a:avLst/>
              <a:gdLst/>
              <a:ahLst/>
              <a:cxnLst/>
              <a:rect l="l" t="t" r="r" b="b"/>
              <a:pathLst>
                <a:path w="6756273" h="965200">
                  <a:moveTo>
                    <a:pt x="0" y="0"/>
                  </a:moveTo>
                  <a:lnTo>
                    <a:pt x="6756273" y="0"/>
                  </a:lnTo>
                  <a:lnTo>
                    <a:pt x="6756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6756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60,4%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239138" y="5096847"/>
            <a:ext cx="152371" cy="723871"/>
            <a:chOff x="0" y="0"/>
            <a:chExt cx="203162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03200" cy="965200"/>
            </a:xfrm>
            <a:custGeom>
              <a:avLst/>
              <a:gdLst/>
              <a:ahLst/>
              <a:cxnLst/>
              <a:rect l="l" t="t" r="r" b="b"/>
              <a:pathLst>
                <a:path w="203200" h="965200">
                  <a:moveTo>
                    <a:pt x="101600" y="0"/>
                  </a:moveTo>
                  <a:cubicBezTo>
                    <a:pt x="157734" y="0"/>
                    <a:pt x="203200" y="45466"/>
                    <a:pt x="203200" y="101600"/>
                  </a:cubicBezTo>
                  <a:lnTo>
                    <a:pt x="203200" y="863600"/>
                  </a:lnTo>
                  <a:cubicBezTo>
                    <a:pt x="203200" y="919734"/>
                    <a:pt x="157734" y="965200"/>
                    <a:pt x="101600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219124" y="6142577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3009633" y="5992101"/>
            <a:ext cx="2609755" cy="723871"/>
            <a:chOff x="0" y="0"/>
            <a:chExt cx="3479673" cy="9651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479673" cy="965200"/>
            </a:xfrm>
            <a:custGeom>
              <a:avLst/>
              <a:gdLst/>
              <a:ahLst/>
              <a:cxnLst/>
              <a:rect l="l" t="t" r="r" b="b"/>
              <a:pathLst>
                <a:path w="34796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3479673" y="0"/>
                  </a:lnTo>
                  <a:lnTo>
                    <a:pt x="34796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3479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31,1%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619388" y="5992101"/>
            <a:ext cx="5276755" cy="723871"/>
            <a:chOff x="0" y="0"/>
            <a:chExt cx="7035673" cy="96516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035673" cy="965200"/>
            </a:xfrm>
            <a:custGeom>
              <a:avLst/>
              <a:gdLst/>
              <a:ahLst/>
              <a:cxnLst/>
              <a:rect l="l" t="t" r="r" b="b"/>
              <a:pathLst>
                <a:path w="7035673" h="965200">
                  <a:moveTo>
                    <a:pt x="0" y="0"/>
                  </a:moveTo>
                  <a:lnTo>
                    <a:pt x="7035673" y="0"/>
                  </a:lnTo>
                  <a:lnTo>
                    <a:pt x="70356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7035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63,0%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896143" y="5992101"/>
            <a:ext cx="495252" cy="723871"/>
            <a:chOff x="0" y="0"/>
            <a:chExt cx="660336" cy="96516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60273" cy="965200"/>
            </a:xfrm>
            <a:custGeom>
              <a:avLst/>
              <a:gdLst/>
              <a:ahLst/>
              <a:cxnLst/>
              <a:rect l="l" t="t" r="r" b="b"/>
              <a:pathLst>
                <a:path w="660273" h="965200">
                  <a:moveTo>
                    <a:pt x="558673" y="0"/>
                  </a:moveTo>
                  <a:cubicBezTo>
                    <a:pt x="614807" y="0"/>
                    <a:pt x="660273" y="45466"/>
                    <a:pt x="660273" y="101600"/>
                  </a:cubicBezTo>
                  <a:lnTo>
                    <a:pt x="660273" y="863600"/>
                  </a:lnTo>
                  <a:cubicBezTo>
                    <a:pt x="660273" y="919734"/>
                    <a:pt x="614807" y="965200"/>
                    <a:pt x="558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660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6%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219124" y="6849247"/>
            <a:ext cx="1047780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Segmentul verde: 6,2% (drept), 1,9% (stâng), 5,8% (total).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1848881" y="3710178"/>
            <a:ext cx="5219624" cy="5323581"/>
            <a:chOff x="0" y="0"/>
            <a:chExt cx="6959498" cy="709810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600" cy="7098196"/>
            </a:xfrm>
            <a:custGeom>
              <a:avLst/>
              <a:gdLst/>
              <a:ahLst/>
              <a:cxnLst/>
              <a:rect l="l" t="t" r="r" b="b"/>
              <a:pathLst>
                <a:path w="6959600" h="7098196">
                  <a:moveTo>
                    <a:pt x="0" y="260562"/>
                  </a:moveTo>
                  <a:cubicBezTo>
                    <a:pt x="0" y="116700"/>
                    <a:pt x="88392" y="0"/>
                    <a:pt x="197358" y="0"/>
                  </a:cubicBezTo>
                  <a:lnTo>
                    <a:pt x="6762242" y="0"/>
                  </a:lnTo>
                  <a:cubicBezTo>
                    <a:pt x="6871208" y="0"/>
                    <a:pt x="6959600" y="116700"/>
                    <a:pt x="6959600" y="260562"/>
                  </a:cubicBezTo>
                  <a:lnTo>
                    <a:pt x="6959600" y="6837662"/>
                  </a:lnTo>
                  <a:cubicBezTo>
                    <a:pt x="6959600" y="6981525"/>
                    <a:pt x="6871208" y="7098196"/>
                    <a:pt x="6762242" y="7098196"/>
                  </a:cubicBezTo>
                  <a:lnTo>
                    <a:pt x="197358" y="7098196"/>
                  </a:lnTo>
                  <a:cubicBezTo>
                    <a:pt x="88392" y="7098057"/>
                    <a:pt x="0" y="6981526"/>
                    <a:pt x="0" y="6837662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984527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571209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−25,3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533318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−37,5 · cu 12,2 puncte mai bine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805564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891212"/>
            <a:ext cx="4732572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9"/>
              </a:lnSpc>
              <a:spcBef>
                <a:spcPct val="0"/>
              </a:spcBef>
            </a:pPr>
            <a:r>
              <a:rPr lang="en-US" sz="1950" u="none" strike="noStrike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</a:t>
            </a:r>
            <a:r>
              <a:rPr lang="en-US" sz="1950" b="1" u="none" strike="noStrike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ea mai clară îmbunătățire din 2023</a:t>
            </a:r>
            <a:r>
              <a:rPr lang="en-US" sz="1950" u="none" strike="noStrike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(+12,2 puncte); la investiții, angajați și cifra de afaceri schimbările sunt mici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61330" y="7182464"/>
            <a:ext cx="4732572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Sud: −50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, cea mai critică regiune; companiile mari: −3,5.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19124" y="9319250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Scorurile pe segmente: malul drept, ponderat.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2161330" y="8009234"/>
            <a:ext cx="4907175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9"/>
              </a:lnSpc>
              <a:spcBef>
                <a:spcPct val="0"/>
              </a:spcBef>
            </a:pPr>
            <a:r>
              <a:rPr lang="en-US" sz="1950" b="1" u="none" strike="noStrike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 u="none" strike="noStrike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scor −35,8 (37,7% înrăutățit, 1,9% îmbunătățit)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C07 · ECONOMIA ÎN GENERAL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0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Economia în general: companiile văd o înrăutățire puternică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3079" y="2559958"/>
            <a:ext cx="16324993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Cum ați evalua economia în general, în Republica Moldova (Transnistria - pentru malul stâng), în ultimele 6 luni: s-a înrăutățit, nu s-a schimbat sau s-a îmbunătățit?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74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42764" y="3325473"/>
            <a:ext cx="161362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S-a înrăutățit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30318" y="3409274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53958" y="3325473"/>
            <a:ext cx="200270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s-a schimbat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5565753" y="3409274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889384" y="3325473"/>
            <a:ext cx="191149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S-a îmbunătățit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00545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009633" y="3854977"/>
            <a:ext cx="5067252" cy="723871"/>
            <a:chOff x="0" y="0"/>
            <a:chExt cx="6756336" cy="96516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756273" cy="965200"/>
            </a:xfrm>
            <a:custGeom>
              <a:avLst/>
              <a:gdLst/>
              <a:ahLst/>
              <a:cxnLst/>
              <a:rect l="l" t="t" r="r" b="b"/>
              <a:pathLst>
                <a:path w="67562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756273" y="0"/>
                  </a:lnTo>
                  <a:lnTo>
                    <a:pt x="67562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6756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60,4%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076886" y="3854977"/>
            <a:ext cx="2657380" cy="723871"/>
            <a:chOff x="0" y="0"/>
            <a:chExt cx="3543173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543173" cy="965200"/>
            </a:xfrm>
            <a:custGeom>
              <a:avLst/>
              <a:gdLst/>
              <a:ahLst/>
              <a:cxnLst/>
              <a:rect l="l" t="t" r="r" b="b"/>
              <a:pathLst>
                <a:path w="3543173" h="965200">
                  <a:moveTo>
                    <a:pt x="0" y="0"/>
                  </a:moveTo>
                  <a:lnTo>
                    <a:pt x="3543173" y="0"/>
                  </a:lnTo>
                  <a:lnTo>
                    <a:pt x="3543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3543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31,7%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734265" y="3854977"/>
            <a:ext cx="657130" cy="723871"/>
            <a:chOff x="0" y="0"/>
            <a:chExt cx="876173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76173" cy="965200"/>
            </a:xfrm>
            <a:custGeom>
              <a:avLst/>
              <a:gdLst/>
              <a:ahLst/>
              <a:cxnLst/>
              <a:rect l="l" t="t" r="r" b="b"/>
              <a:pathLst>
                <a:path w="876173" h="965200">
                  <a:moveTo>
                    <a:pt x="774573" y="0"/>
                  </a:moveTo>
                  <a:cubicBezTo>
                    <a:pt x="830707" y="0"/>
                    <a:pt x="876173" y="45466"/>
                    <a:pt x="876173" y="101600"/>
                  </a:cubicBezTo>
                  <a:lnTo>
                    <a:pt x="876173" y="863600"/>
                  </a:lnTo>
                  <a:cubicBezTo>
                    <a:pt x="876173" y="919734"/>
                    <a:pt x="830707" y="965200"/>
                    <a:pt x="7745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76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8%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219124" y="490070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009633" y="4750232"/>
            <a:ext cx="4743374" cy="723871"/>
            <a:chOff x="0" y="0"/>
            <a:chExt cx="6324498" cy="96516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24473" cy="965200"/>
            </a:xfrm>
            <a:custGeom>
              <a:avLst/>
              <a:gdLst/>
              <a:ahLst/>
              <a:cxnLst/>
              <a:rect l="l" t="t" r="r" b="b"/>
              <a:pathLst>
                <a:path w="63244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324473" y="0"/>
                  </a:lnTo>
                  <a:lnTo>
                    <a:pt x="63244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324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56,6%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753017" y="4750232"/>
            <a:ext cx="3314624" cy="723871"/>
            <a:chOff x="0" y="0"/>
            <a:chExt cx="4419498" cy="96516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9473" cy="965200"/>
            </a:xfrm>
            <a:custGeom>
              <a:avLst/>
              <a:gdLst/>
              <a:ahLst/>
              <a:cxnLst/>
              <a:rect l="l" t="t" r="r" b="b"/>
              <a:pathLst>
                <a:path w="4419473" h="965200">
                  <a:moveTo>
                    <a:pt x="0" y="0"/>
                  </a:moveTo>
                  <a:lnTo>
                    <a:pt x="4419473" y="0"/>
                  </a:lnTo>
                  <a:lnTo>
                    <a:pt x="44194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419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39,6%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067640" y="4750232"/>
            <a:ext cx="323755" cy="723871"/>
            <a:chOff x="0" y="0"/>
            <a:chExt cx="431673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31673" cy="965200"/>
            </a:xfrm>
            <a:custGeom>
              <a:avLst/>
              <a:gdLst/>
              <a:ahLst/>
              <a:cxnLst/>
              <a:rect l="l" t="t" r="r" b="b"/>
              <a:pathLst>
                <a:path w="431673" h="965200">
                  <a:moveTo>
                    <a:pt x="330073" y="0"/>
                  </a:moveTo>
                  <a:cubicBezTo>
                    <a:pt x="386207" y="0"/>
                    <a:pt x="431673" y="45466"/>
                    <a:pt x="431673" y="101600"/>
                  </a:cubicBezTo>
                  <a:lnTo>
                    <a:pt x="431673" y="863600"/>
                  </a:lnTo>
                  <a:cubicBezTo>
                    <a:pt x="431673" y="919734"/>
                    <a:pt x="386207" y="965200"/>
                    <a:pt x="3300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219124" y="5795962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3009633" y="5645477"/>
            <a:ext cx="4924377" cy="723871"/>
            <a:chOff x="0" y="0"/>
            <a:chExt cx="6565836" cy="9651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65773" cy="965200"/>
            </a:xfrm>
            <a:custGeom>
              <a:avLst/>
              <a:gdLst/>
              <a:ahLst/>
              <a:cxnLst/>
              <a:rect l="l" t="t" r="r" b="b"/>
              <a:pathLst>
                <a:path w="65657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565773" y="0"/>
                  </a:lnTo>
                  <a:lnTo>
                    <a:pt x="65657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6565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58,8%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934011" y="5645477"/>
            <a:ext cx="2866996" cy="723871"/>
            <a:chOff x="0" y="0"/>
            <a:chExt cx="3822662" cy="96516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822700" cy="965200"/>
            </a:xfrm>
            <a:custGeom>
              <a:avLst/>
              <a:gdLst/>
              <a:ahLst/>
              <a:cxnLst/>
              <a:rect l="l" t="t" r="r" b="b"/>
              <a:pathLst>
                <a:path w="3822700" h="965200">
                  <a:moveTo>
                    <a:pt x="0" y="0"/>
                  </a:moveTo>
                  <a:lnTo>
                    <a:pt x="3822700" y="0"/>
                  </a:lnTo>
                  <a:lnTo>
                    <a:pt x="38227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3822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34,2%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801017" y="5645477"/>
            <a:ext cx="590502" cy="723871"/>
            <a:chOff x="0" y="0"/>
            <a:chExt cx="787336" cy="96516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87273" cy="965200"/>
            </a:xfrm>
            <a:custGeom>
              <a:avLst/>
              <a:gdLst/>
              <a:ahLst/>
              <a:cxnLst/>
              <a:rect l="l" t="t" r="r" b="b"/>
              <a:pathLst>
                <a:path w="787273" h="965200">
                  <a:moveTo>
                    <a:pt x="685673" y="0"/>
                  </a:moveTo>
                  <a:cubicBezTo>
                    <a:pt x="741807" y="0"/>
                    <a:pt x="787273" y="45466"/>
                    <a:pt x="787273" y="101600"/>
                  </a:cubicBezTo>
                  <a:lnTo>
                    <a:pt x="787273" y="863600"/>
                  </a:lnTo>
                  <a:cubicBezTo>
                    <a:pt x="787273" y="919734"/>
                    <a:pt x="741807" y="965200"/>
                    <a:pt x="685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A2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787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7%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219124" y="6502632"/>
            <a:ext cx="1047780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Segmentul verde: 7,9% (drept), 3,8% (stâng), 7,0% (total).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1848881" y="3363573"/>
            <a:ext cx="5219624" cy="4032247"/>
            <a:chOff x="0" y="0"/>
            <a:chExt cx="6959498" cy="5376329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959600" cy="5376418"/>
            </a:xfrm>
            <a:custGeom>
              <a:avLst/>
              <a:gdLst/>
              <a:ahLst/>
              <a:cxnLst/>
              <a:rect l="l" t="t" r="r" b="b"/>
              <a:pathLst>
                <a:path w="6959600" h="5376418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762242" y="0"/>
                  </a:lnTo>
                  <a:cubicBezTo>
                    <a:pt x="6871208" y="0"/>
                    <a:pt x="6959600" y="88392"/>
                    <a:pt x="6959600" y="197358"/>
                  </a:cubicBezTo>
                  <a:lnTo>
                    <a:pt x="6959600" y="5179060"/>
                  </a:lnTo>
                  <a:cubicBezTo>
                    <a:pt x="6959600" y="5288026"/>
                    <a:pt x="6871208" y="5376418"/>
                    <a:pt x="6762242" y="5376418"/>
                  </a:cubicBezTo>
                  <a:lnTo>
                    <a:pt x="197358" y="5376418"/>
                  </a:lnTo>
                  <a:cubicBezTo>
                    <a:pt x="88392" y="5376291"/>
                    <a:pt x="0" y="5288026"/>
                    <a:pt x="0" y="517906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61330" y="363792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Scor comparabil cu portalul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2161330" y="4224595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−51,8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61330" y="4986566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dec. 2023: −14,4 · cu 37,4 puncte mai rău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12161330" y="5458949"/>
            <a:ext cx="4594727" cy="9525"/>
            <a:chOff x="0" y="0"/>
            <a:chExt cx="6126302" cy="12700"/>
          </a:xfrm>
        </p:grpSpPr>
        <p:sp>
          <p:nvSpPr>
            <p:cNvPr id="50" name="Freeform 5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2161330" y="5544598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 Găgăuzia (−65), Nord (−63), Sud (−62)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; Chișinău −47.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19124" y="9319241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Scorurile pe segmente: malul drept, ponderat.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UE1 · INFORMARE DESPRE CERINȚELE PIEȚEI UNICE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Informarea: multe companii cunosc cerințele UE, dar un grup important rămâne neinformat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72"/>
            <a:ext cx="16324993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Cât de bine considerați că este informată compania dumneavoastră cu privire la cerințele pe care va trebui să le respecte odată cu integrarea Republicii Moldova în piața unică europeană?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755879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23762" y="3672078"/>
            <a:ext cx="137005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Foarte bine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893819" y="3755879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198447" y="3672078"/>
            <a:ext cx="55404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Bine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869655" y="3755879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174284" y="3672078"/>
            <a:ext cx="79649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Parțial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047526" y="3755879"/>
            <a:ext cx="228505" cy="228505"/>
            <a:chOff x="0" y="0"/>
            <a:chExt cx="304673" cy="304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352164" y="3672078"/>
            <a:ext cx="539458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Slab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011218" y="3755879"/>
            <a:ext cx="228505" cy="228505"/>
            <a:chOff x="0" y="0"/>
            <a:chExt cx="304673" cy="304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315847" y="3672078"/>
            <a:ext cx="70066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Deloc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19124" y="4333056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009633" y="4182580"/>
            <a:ext cx="457124" cy="723871"/>
            <a:chOff x="0" y="0"/>
            <a:chExt cx="609498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09473" cy="965200"/>
            </a:xfrm>
            <a:custGeom>
              <a:avLst/>
              <a:gdLst/>
              <a:ahLst/>
              <a:cxnLst/>
              <a:rect l="l" t="t" r="r" b="b"/>
              <a:pathLst>
                <a:path w="6094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609473" y="0"/>
                  </a:lnTo>
                  <a:lnTo>
                    <a:pt x="6094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609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466767" y="4182580"/>
            <a:ext cx="2000126" cy="723871"/>
            <a:chOff x="0" y="0"/>
            <a:chExt cx="2666835" cy="96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666873" cy="965200"/>
            </a:xfrm>
            <a:custGeom>
              <a:avLst/>
              <a:gdLst/>
              <a:ahLst/>
              <a:cxnLst/>
              <a:rect l="l" t="t" r="r" b="b"/>
              <a:pathLst>
                <a:path w="2666873" h="965200">
                  <a:moveTo>
                    <a:pt x="0" y="0"/>
                  </a:moveTo>
                  <a:lnTo>
                    <a:pt x="2666873" y="0"/>
                  </a:lnTo>
                  <a:lnTo>
                    <a:pt x="2666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2666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23,9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466893" y="4182580"/>
            <a:ext cx="3171749" cy="723871"/>
            <a:chOff x="0" y="0"/>
            <a:chExt cx="4228998" cy="96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228973" cy="965200"/>
            </a:xfrm>
            <a:custGeom>
              <a:avLst/>
              <a:gdLst/>
              <a:ahLst/>
              <a:cxnLst/>
              <a:rect l="l" t="t" r="r" b="b"/>
              <a:pathLst>
                <a:path w="4228973" h="965200">
                  <a:moveTo>
                    <a:pt x="0" y="0"/>
                  </a:moveTo>
                  <a:lnTo>
                    <a:pt x="4228973" y="0"/>
                  </a:lnTo>
                  <a:lnTo>
                    <a:pt x="4228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4228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37,8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638651" y="4182580"/>
            <a:ext cx="1428626" cy="723871"/>
            <a:chOff x="0" y="0"/>
            <a:chExt cx="1904835" cy="96516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904873" cy="965200"/>
            </a:xfrm>
            <a:custGeom>
              <a:avLst/>
              <a:gdLst/>
              <a:ahLst/>
              <a:cxnLst/>
              <a:rect l="l" t="t" r="r" b="b"/>
              <a:pathLst>
                <a:path w="1904873" h="965200">
                  <a:moveTo>
                    <a:pt x="0" y="0"/>
                  </a:moveTo>
                  <a:lnTo>
                    <a:pt x="1904873" y="0"/>
                  </a:lnTo>
                  <a:lnTo>
                    <a:pt x="1904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904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17,1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067277" y="4182580"/>
            <a:ext cx="1076249" cy="723871"/>
            <a:chOff x="0" y="0"/>
            <a:chExt cx="1434998" cy="96516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34973" cy="965200"/>
            </a:xfrm>
            <a:custGeom>
              <a:avLst/>
              <a:gdLst/>
              <a:ahLst/>
              <a:cxnLst/>
              <a:rect l="l" t="t" r="r" b="b"/>
              <a:pathLst>
                <a:path w="1434973" h="965200">
                  <a:moveTo>
                    <a:pt x="0" y="0"/>
                  </a:moveTo>
                  <a:lnTo>
                    <a:pt x="1434973" y="0"/>
                  </a:lnTo>
                  <a:lnTo>
                    <a:pt x="1434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434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12,9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143526" y="4182580"/>
            <a:ext cx="247621" cy="723871"/>
            <a:chOff x="0" y="0"/>
            <a:chExt cx="330162" cy="96516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30200" cy="965200"/>
            </a:xfrm>
            <a:custGeom>
              <a:avLst/>
              <a:gdLst/>
              <a:ahLst/>
              <a:cxnLst/>
              <a:rect l="l" t="t" r="r" b="b"/>
              <a:pathLst>
                <a:path w="330200" h="965200">
                  <a:moveTo>
                    <a:pt x="228600" y="0"/>
                  </a:moveTo>
                  <a:cubicBezTo>
                    <a:pt x="284734" y="0"/>
                    <a:pt x="330200" y="45466"/>
                    <a:pt x="330200" y="101600"/>
                  </a:cubicBezTo>
                  <a:lnTo>
                    <a:pt x="330200" y="863600"/>
                  </a:lnTo>
                  <a:cubicBezTo>
                    <a:pt x="330200" y="919734"/>
                    <a:pt x="284734" y="965200"/>
                    <a:pt x="228600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219124" y="520930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3009633" y="5058832"/>
            <a:ext cx="1742999" cy="723871"/>
            <a:chOff x="0" y="0"/>
            <a:chExt cx="2323998" cy="9651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323973" cy="965200"/>
            </a:xfrm>
            <a:custGeom>
              <a:avLst/>
              <a:gdLst/>
              <a:ahLst/>
              <a:cxnLst/>
              <a:rect l="l" t="t" r="r" b="b"/>
              <a:pathLst>
                <a:path w="23239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2323973" y="0"/>
                  </a:lnTo>
                  <a:lnTo>
                    <a:pt x="23239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2323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20,8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752642" y="5058832"/>
            <a:ext cx="1581121" cy="723871"/>
            <a:chOff x="0" y="0"/>
            <a:chExt cx="2108162" cy="96516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108200" cy="965200"/>
            </a:xfrm>
            <a:custGeom>
              <a:avLst/>
              <a:gdLst/>
              <a:ahLst/>
              <a:cxnLst/>
              <a:rect l="l" t="t" r="r" b="b"/>
              <a:pathLst>
                <a:path w="2108200" h="965200">
                  <a:moveTo>
                    <a:pt x="0" y="0"/>
                  </a:moveTo>
                  <a:lnTo>
                    <a:pt x="2108200" y="0"/>
                  </a:lnTo>
                  <a:lnTo>
                    <a:pt x="2108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2108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18,9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333763" y="5058832"/>
            <a:ext cx="2371630" cy="723871"/>
            <a:chOff x="0" y="0"/>
            <a:chExt cx="3162173" cy="96516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162173" cy="965200"/>
            </a:xfrm>
            <a:custGeom>
              <a:avLst/>
              <a:gdLst/>
              <a:ahLst/>
              <a:cxnLst/>
              <a:rect l="l" t="t" r="r" b="b"/>
              <a:pathLst>
                <a:path w="3162173" h="965200">
                  <a:moveTo>
                    <a:pt x="0" y="0"/>
                  </a:moveTo>
                  <a:lnTo>
                    <a:pt x="3162173" y="0"/>
                  </a:lnTo>
                  <a:lnTo>
                    <a:pt x="3162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3162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28,3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705393" y="5058832"/>
            <a:ext cx="2533621" cy="723871"/>
            <a:chOff x="0" y="0"/>
            <a:chExt cx="3378162" cy="96516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378200" cy="965200"/>
            </a:xfrm>
            <a:custGeom>
              <a:avLst/>
              <a:gdLst/>
              <a:ahLst/>
              <a:cxnLst/>
              <a:rect l="l" t="t" r="r" b="b"/>
              <a:pathLst>
                <a:path w="3378200" h="965200">
                  <a:moveTo>
                    <a:pt x="0" y="0"/>
                  </a:moveTo>
                  <a:lnTo>
                    <a:pt x="3378200" y="0"/>
                  </a:lnTo>
                  <a:lnTo>
                    <a:pt x="3378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3378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30,2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1239024" y="5058832"/>
            <a:ext cx="161877" cy="723871"/>
            <a:chOff x="0" y="0"/>
            <a:chExt cx="215836" cy="96516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15773" cy="965200"/>
            </a:xfrm>
            <a:custGeom>
              <a:avLst/>
              <a:gdLst/>
              <a:ahLst/>
              <a:cxnLst/>
              <a:rect l="l" t="t" r="r" b="b"/>
              <a:pathLst>
                <a:path w="215773" h="965200">
                  <a:moveTo>
                    <a:pt x="114173" y="0"/>
                  </a:moveTo>
                  <a:cubicBezTo>
                    <a:pt x="170307" y="0"/>
                    <a:pt x="215773" y="45466"/>
                    <a:pt x="215773" y="101600"/>
                  </a:cubicBezTo>
                  <a:lnTo>
                    <a:pt x="215773" y="863600"/>
                  </a:lnTo>
                  <a:cubicBezTo>
                    <a:pt x="215773" y="919734"/>
                    <a:pt x="170307" y="965200"/>
                    <a:pt x="1141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219124" y="6085561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3009633" y="5935085"/>
            <a:ext cx="599999" cy="723871"/>
            <a:chOff x="0" y="0"/>
            <a:chExt cx="799998" cy="96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99973" cy="965200"/>
            </a:xfrm>
            <a:custGeom>
              <a:avLst/>
              <a:gdLst/>
              <a:ahLst/>
              <a:cxnLst/>
              <a:rect l="l" t="t" r="r" b="b"/>
              <a:pathLst>
                <a:path w="7999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799973" y="0"/>
                  </a:lnTo>
                  <a:lnTo>
                    <a:pt x="7999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799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609642" y="5935085"/>
            <a:ext cx="2066877" cy="723871"/>
            <a:chOff x="0" y="0"/>
            <a:chExt cx="2755836" cy="96516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755773" cy="965200"/>
            </a:xfrm>
            <a:custGeom>
              <a:avLst/>
              <a:gdLst/>
              <a:ahLst/>
              <a:cxnLst/>
              <a:rect l="l" t="t" r="r" b="b"/>
              <a:pathLst>
                <a:path w="2755773" h="965200">
                  <a:moveTo>
                    <a:pt x="0" y="0"/>
                  </a:moveTo>
                  <a:lnTo>
                    <a:pt x="2755773" y="0"/>
                  </a:lnTo>
                  <a:lnTo>
                    <a:pt x="27557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2755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24,7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676519" y="5935085"/>
            <a:ext cx="2981249" cy="723871"/>
            <a:chOff x="0" y="0"/>
            <a:chExt cx="3974998" cy="965162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974973" cy="965200"/>
            </a:xfrm>
            <a:custGeom>
              <a:avLst/>
              <a:gdLst/>
              <a:ahLst/>
              <a:cxnLst/>
              <a:rect l="l" t="t" r="r" b="b"/>
              <a:pathLst>
                <a:path w="3974973" h="965200">
                  <a:moveTo>
                    <a:pt x="0" y="0"/>
                  </a:moveTo>
                  <a:lnTo>
                    <a:pt x="3974973" y="0"/>
                  </a:lnTo>
                  <a:lnTo>
                    <a:pt x="3974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3974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35,6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657768" y="5935085"/>
            <a:ext cx="1381001" cy="723871"/>
            <a:chOff x="0" y="0"/>
            <a:chExt cx="1841335" cy="965162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841373" cy="965200"/>
            </a:xfrm>
            <a:custGeom>
              <a:avLst/>
              <a:gdLst/>
              <a:ahLst/>
              <a:cxnLst/>
              <a:rect l="l" t="t" r="r" b="b"/>
              <a:pathLst>
                <a:path w="1841373" h="965200">
                  <a:moveTo>
                    <a:pt x="0" y="0"/>
                  </a:moveTo>
                  <a:lnTo>
                    <a:pt x="1841373" y="0"/>
                  </a:lnTo>
                  <a:lnTo>
                    <a:pt x="18413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1841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16,5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0038778" y="5935085"/>
            <a:ext cx="1142876" cy="723871"/>
            <a:chOff x="0" y="0"/>
            <a:chExt cx="1523835" cy="965162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523873" cy="965200"/>
            </a:xfrm>
            <a:custGeom>
              <a:avLst/>
              <a:gdLst/>
              <a:ahLst/>
              <a:cxnLst/>
              <a:rect l="l" t="t" r="r" b="b"/>
              <a:pathLst>
                <a:path w="1523873" h="965200">
                  <a:moveTo>
                    <a:pt x="0" y="0"/>
                  </a:moveTo>
                  <a:lnTo>
                    <a:pt x="1523873" y="0"/>
                  </a:lnTo>
                  <a:lnTo>
                    <a:pt x="1523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1523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13,6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1181655" y="5935085"/>
            <a:ext cx="190376" cy="723871"/>
            <a:chOff x="0" y="0"/>
            <a:chExt cx="253835" cy="965162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53873" cy="965200"/>
            </a:xfrm>
            <a:custGeom>
              <a:avLst/>
              <a:gdLst/>
              <a:ahLst/>
              <a:cxnLst/>
              <a:rect l="l" t="t" r="r" b="b"/>
              <a:pathLst>
                <a:path w="253873" h="965200">
                  <a:moveTo>
                    <a:pt x="0" y="0"/>
                  </a:moveTo>
                  <a:lnTo>
                    <a:pt x="253873" y="0"/>
                  </a:lnTo>
                  <a:lnTo>
                    <a:pt x="253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219124" y="6773247"/>
            <a:ext cx="1047780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Valorile sunt în %. „Nu putem aprecia”: 2,9% (drept), 1,9% (stâng), exclus din bară.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1219124" y="7283739"/>
            <a:ext cx="10172633" cy="1131094"/>
            <a:chOff x="0" y="0"/>
            <a:chExt cx="13563511" cy="150812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3563473" cy="1508125"/>
            </a:xfrm>
            <a:custGeom>
              <a:avLst/>
              <a:gdLst/>
              <a:ahLst/>
              <a:cxnLst/>
              <a:rect l="l" t="t" r="r" b="b"/>
              <a:pathLst>
                <a:path w="13563473" h="1508125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3411073" y="0"/>
                  </a:lnTo>
                  <a:cubicBezTo>
                    <a:pt x="13495274" y="0"/>
                    <a:pt x="13563473" y="68199"/>
                    <a:pt x="13563473" y="152400"/>
                  </a:cubicBezTo>
                  <a:lnTo>
                    <a:pt x="13563473" y="1355725"/>
                  </a:lnTo>
                  <a:cubicBezTo>
                    <a:pt x="13563473" y="1439926"/>
                    <a:pt x="13495274" y="1508125"/>
                    <a:pt x="13411073" y="1508125"/>
                  </a:cubicBezTo>
                  <a:lnTo>
                    <a:pt x="152400" y="1508125"/>
                  </a:lnTo>
                  <a:cubicBezTo>
                    <a:pt x="68199" y="1508125"/>
                    <a:pt x="0" y="1439926"/>
                    <a:pt x="0" y="1355725"/>
                  </a:cubicBezTo>
                  <a:close/>
                </a:path>
              </a:pathLst>
            </a:custGeom>
            <a:solidFill>
              <a:srgbClr val="E6EFF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1447629" y="7436025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dimensiune (informate / slab informate)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447629" y="7839742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 28% / 32% · Mici 40% / 26% · Medii 53% / 7% · Mari 71% / 0%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11876514" y="3711016"/>
            <a:ext cx="5219624" cy="4378852"/>
            <a:chOff x="0" y="0"/>
            <a:chExt cx="6959498" cy="5838469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6959474" cy="5838444"/>
            </a:xfrm>
            <a:custGeom>
              <a:avLst/>
              <a:gdLst/>
              <a:ahLst/>
              <a:cxnLst/>
              <a:rect l="l" t="t" r="r" b="b"/>
              <a:pathLst>
                <a:path w="6959474" h="5838444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6762242" y="0"/>
                  </a:lnTo>
                  <a:cubicBezTo>
                    <a:pt x="6871208" y="0"/>
                    <a:pt x="6959474" y="88265"/>
                    <a:pt x="6959474" y="197231"/>
                  </a:cubicBezTo>
                  <a:lnTo>
                    <a:pt x="6959474" y="5641213"/>
                  </a:lnTo>
                  <a:cubicBezTo>
                    <a:pt x="6959474" y="5750179"/>
                    <a:pt x="6871208" y="5838444"/>
                    <a:pt x="6762242" y="5838444"/>
                  </a:cubicBezTo>
                  <a:lnTo>
                    <a:pt x="197231" y="5838444"/>
                  </a:lnTo>
                  <a:cubicBezTo>
                    <a:pt x="88265" y="5838444"/>
                    <a:pt x="0" y="5750179"/>
                    <a:pt x="0" y="5641213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13805583" y="4243468"/>
            <a:ext cx="2700620" cy="664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3"/>
              </a:lnSpc>
            </a:pPr>
            <a:r>
              <a:rPr lang="en-US" sz="1959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Slab sau deloc informate, malul drept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2161330" y="4220604"/>
            <a:ext cx="1549003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000" b="1" dirty="0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30%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12161330" y="5805564"/>
            <a:ext cx="4594727" cy="9525"/>
            <a:chOff x="0" y="0"/>
            <a:chExt cx="6126302" cy="12700"/>
          </a:xfrm>
        </p:grpSpPr>
        <p:sp>
          <p:nvSpPr>
            <p:cNvPr id="81" name="Freeform 81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12161330" y="5891212"/>
            <a:ext cx="4732572" cy="111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Regiuni: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UTA Găgăuzia are doar 13% companii informate; Sud 24%, 47% slab informate.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3805583" y="5039928"/>
            <a:ext cx="2700620" cy="664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43"/>
              </a:lnSpc>
            </a:pPr>
            <a:r>
              <a:rPr lang="en-US" sz="1959" dirty="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slab </a:t>
            </a:r>
            <a:r>
              <a:rPr lang="en-US" sz="1959" dirty="0" err="1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sau</a:t>
            </a:r>
            <a:r>
              <a:rPr lang="en-US" sz="1959" dirty="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959" dirty="0" err="1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deloc</a:t>
            </a:r>
            <a:r>
              <a:rPr lang="en-US" sz="1959" dirty="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959" dirty="0" err="1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informate</a:t>
            </a:r>
            <a:r>
              <a:rPr lang="en-US" sz="1959" dirty="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  <a:r>
              <a:rPr lang="en-US" sz="1959" dirty="0" err="1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</a:t>
            </a:r>
            <a:r>
              <a:rPr lang="en-US" sz="1959" dirty="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959" dirty="0" err="1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stâng</a:t>
            </a:r>
            <a:endParaRPr lang="en-US" sz="1959" dirty="0">
              <a:solidFill>
                <a:srgbClr val="17251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84" name="TextBox 84"/>
          <p:cNvSpPr txBox="1"/>
          <p:nvPr/>
        </p:nvSpPr>
        <p:spPr>
          <a:xfrm>
            <a:off x="1277207" y="8999230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2161330" y="5020751"/>
            <a:ext cx="1549003" cy="84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000" b="1" dirty="0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59%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UE2 · PREGĂTIREA PRODUSELOR, SERVICIILOR ȘI PROCESELOR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Produsele și procesele: aproape jumătate se declară pregătite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63"/>
            <a:ext cx="16324993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În ce măsură considerați că produsele, serviciile și procesele companiei dumneavoastră sunt pregătite să respecte cerințele aplicabile pe piața Uniunii Europene?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755879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23762" y="3672078"/>
            <a:ext cx="136332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În totalitate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887085" y="3755879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191723" y="3672078"/>
            <a:ext cx="177980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În mare măsură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971526" y="3755879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276155" y="3672078"/>
            <a:ext cx="79649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Parțial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092276" y="3755879"/>
            <a:ext cx="228505" cy="228505"/>
            <a:chOff x="0" y="0"/>
            <a:chExt cx="304673" cy="304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396904" y="3672078"/>
            <a:ext cx="145461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Mică măsură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851515" y="3755879"/>
            <a:ext cx="228505" cy="228505"/>
            <a:chOff x="0" y="0"/>
            <a:chExt cx="304673" cy="304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156143" y="3672078"/>
            <a:ext cx="70066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Deloc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892407" y="3755879"/>
            <a:ext cx="228505" cy="228505"/>
            <a:chOff x="0" y="0"/>
            <a:chExt cx="304673" cy="3046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46355"/>
                  </a:moveTo>
                  <a:cubicBezTo>
                    <a:pt x="0" y="20828"/>
                    <a:pt x="20828" y="0"/>
                    <a:pt x="46355" y="0"/>
                  </a:cubicBezTo>
                  <a:lnTo>
                    <a:pt x="258318" y="0"/>
                  </a:lnTo>
                  <a:cubicBezTo>
                    <a:pt x="283972" y="0"/>
                    <a:pt x="304673" y="20828"/>
                    <a:pt x="304673" y="46355"/>
                  </a:cubicBezTo>
                  <a:lnTo>
                    <a:pt x="304673" y="258318"/>
                  </a:lnTo>
                  <a:cubicBezTo>
                    <a:pt x="304673" y="283972"/>
                    <a:pt x="283845" y="304673"/>
                    <a:pt x="258318" y="304673"/>
                  </a:cubicBezTo>
                  <a:lnTo>
                    <a:pt x="46355" y="304673"/>
                  </a:lnTo>
                  <a:cubicBezTo>
                    <a:pt x="20828" y="304673"/>
                    <a:pt x="0" y="283845"/>
                    <a:pt x="0" y="258318"/>
                  </a:cubicBezTo>
                  <a:close/>
                </a:path>
              </a:pathLst>
            </a:custGeom>
            <a:solidFill>
              <a:srgbClr val="E7EAE0"/>
            </a:solidFill>
            <a:ln w="9525" cap="sq">
              <a:solidFill>
                <a:srgbClr val="B5BBA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197035" y="3672078"/>
            <a:ext cx="152559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știm încă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19124" y="4333056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009633" y="4182589"/>
            <a:ext cx="1228630" cy="723871"/>
            <a:chOff x="0" y="0"/>
            <a:chExt cx="1638173" cy="96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38173" cy="965200"/>
            </a:xfrm>
            <a:custGeom>
              <a:avLst/>
              <a:gdLst/>
              <a:ahLst/>
              <a:cxnLst/>
              <a:rect l="l" t="t" r="r" b="b"/>
              <a:pathLst>
                <a:path w="16381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1638173" y="0"/>
                  </a:lnTo>
                  <a:lnTo>
                    <a:pt x="16381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638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14,7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4238263" y="4182589"/>
            <a:ext cx="2247871" cy="723871"/>
            <a:chOff x="0" y="0"/>
            <a:chExt cx="2997162" cy="96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997200" cy="965200"/>
            </a:xfrm>
            <a:custGeom>
              <a:avLst/>
              <a:gdLst/>
              <a:ahLst/>
              <a:cxnLst/>
              <a:rect l="l" t="t" r="r" b="b"/>
              <a:pathLst>
                <a:path w="2997200" h="965200">
                  <a:moveTo>
                    <a:pt x="0" y="0"/>
                  </a:moveTo>
                  <a:lnTo>
                    <a:pt x="2997200" y="0"/>
                  </a:lnTo>
                  <a:lnTo>
                    <a:pt x="2997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2997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26,8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86144" y="4182589"/>
            <a:ext cx="2885999" cy="723871"/>
            <a:chOff x="0" y="0"/>
            <a:chExt cx="3847998" cy="96516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847973" cy="965200"/>
            </a:xfrm>
            <a:custGeom>
              <a:avLst/>
              <a:gdLst/>
              <a:ahLst/>
              <a:cxnLst/>
              <a:rect l="l" t="t" r="r" b="b"/>
              <a:pathLst>
                <a:path w="3847973" h="965200">
                  <a:moveTo>
                    <a:pt x="0" y="0"/>
                  </a:moveTo>
                  <a:lnTo>
                    <a:pt x="3847973" y="0"/>
                  </a:lnTo>
                  <a:lnTo>
                    <a:pt x="3847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3847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34,4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72143" y="4182589"/>
            <a:ext cx="1066752" cy="723871"/>
            <a:chOff x="0" y="0"/>
            <a:chExt cx="1422336" cy="96516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22273" cy="965200"/>
            </a:xfrm>
            <a:custGeom>
              <a:avLst/>
              <a:gdLst/>
              <a:ahLst/>
              <a:cxnLst/>
              <a:rect l="l" t="t" r="r" b="b"/>
              <a:pathLst>
                <a:path w="1422273" h="965200">
                  <a:moveTo>
                    <a:pt x="0" y="0"/>
                  </a:moveTo>
                  <a:lnTo>
                    <a:pt x="1422273" y="0"/>
                  </a:lnTo>
                  <a:lnTo>
                    <a:pt x="1422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1422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12,7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0438895" y="4182589"/>
            <a:ext cx="380876" cy="723871"/>
            <a:chOff x="0" y="0"/>
            <a:chExt cx="507835" cy="96516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07873" cy="965200"/>
            </a:xfrm>
            <a:custGeom>
              <a:avLst/>
              <a:gdLst/>
              <a:ahLst/>
              <a:cxnLst/>
              <a:rect l="l" t="t" r="r" b="b"/>
              <a:pathLst>
                <a:path w="507873" h="965200">
                  <a:moveTo>
                    <a:pt x="0" y="0"/>
                  </a:moveTo>
                  <a:lnTo>
                    <a:pt x="507873" y="0"/>
                  </a:lnTo>
                  <a:lnTo>
                    <a:pt x="507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507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819771" y="4182589"/>
            <a:ext cx="571376" cy="723871"/>
            <a:chOff x="0" y="0"/>
            <a:chExt cx="761835" cy="9651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1873" cy="965200"/>
            </a:xfrm>
            <a:custGeom>
              <a:avLst/>
              <a:gdLst/>
              <a:ahLst/>
              <a:cxnLst/>
              <a:rect l="l" t="t" r="r" b="b"/>
              <a:pathLst>
                <a:path w="761873" h="965200">
                  <a:moveTo>
                    <a:pt x="660273" y="0"/>
                  </a:moveTo>
                  <a:cubicBezTo>
                    <a:pt x="716407" y="0"/>
                    <a:pt x="761873" y="45466"/>
                    <a:pt x="761873" y="101600"/>
                  </a:cubicBezTo>
                  <a:lnTo>
                    <a:pt x="761873" y="863600"/>
                  </a:lnTo>
                  <a:cubicBezTo>
                    <a:pt x="761873" y="919734"/>
                    <a:pt x="716407" y="965200"/>
                    <a:pt x="6602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761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19124" y="5209318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009633" y="5058832"/>
            <a:ext cx="790499" cy="723871"/>
            <a:chOff x="0" y="0"/>
            <a:chExt cx="1053998" cy="96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53973" cy="965200"/>
            </a:xfrm>
            <a:custGeom>
              <a:avLst/>
              <a:gdLst/>
              <a:ahLst/>
              <a:cxnLst/>
              <a:rect l="l" t="t" r="r" b="b"/>
              <a:pathLst>
                <a:path w="10539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1053973" y="0"/>
                  </a:lnTo>
                  <a:lnTo>
                    <a:pt x="10539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053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9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800142" y="5058832"/>
            <a:ext cx="2209752" cy="723871"/>
            <a:chOff x="0" y="0"/>
            <a:chExt cx="2946336" cy="96516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946273" cy="965200"/>
            </a:xfrm>
            <a:custGeom>
              <a:avLst/>
              <a:gdLst/>
              <a:ahLst/>
              <a:cxnLst/>
              <a:rect l="l" t="t" r="r" b="b"/>
              <a:pathLst>
                <a:path w="2946273" h="965200">
                  <a:moveTo>
                    <a:pt x="0" y="0"/>
                  </a:moveTo>
                  <a:lnTo>
                    <a:pt x="2946273" y="0"/>
                  </a:lnTo>
                  <a:lnTo>
                    <a:pt x="2946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2946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26,4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6009894" y="5058832"/>
            <a:ext cx="2371630" cy="723871"/>
            <a:chOff x="0" y="0"/>
            <a:chExt cx="3162173" cy="96516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162173" cy="965200"/>
            </a:xfrm>
            <a:custGeom>
              <a:avLst/>
              <a:gdLst/>
              <a:ahLst/>
              <a:cxnLst/>
              <a:rect l="l" t="t" r="r" b="b"/>
              <a:pathLst>
                <a:path w="3162173" h="965200">
                  <a:moveTo>
                    <a:pt x="0" y="0"/>
                  </a:moveTo>
                  <a:lnTo>
                    <a:pt x="3162173" y="0"/>
                  </a:lnTo>
                  <a:lnTo>
                    <a:pt x="3162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3162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28,3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381524" y="5058832"/>
            <a:ext cx="628621" cy="723871"/>
            <a:chOff x="0" y="0"/>
            <a:chExt cx="838162" cy="96516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38200" cy="965200"/>
            </a:xfrm>
            <a:custGeom>
              <a:avLst/>
              <a:gdLst/>
              <a:ahLst/>
              <a:cxnLst/>
              <a:rect l="l" t="t" r="r" b="b"/>
              <a:pathLst>
                <a:path w="838200" h="965200">
                  <a:moveTo>
                    <a:pt x="0" y="0"/>
                  </a:moveTo>
                  <a:lnTo>
                    <a:pt x="838200" y="0"/>
                  </a:lnTo>
                  <a:lnTo>
                    <a:pt x="838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838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010145" y="5058832"/>
            <a:ext cx="161877" cy="723871"/>
            <a:chOff x="0" y="0"/>
            <a:chExt cx="215836" cy="96516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15773" cy="965200"/>
            </a:xfrm>
            <a:custGeom>
              <a:avLst/>
              <a:gdLst/>
              <a:ahLst/>
              <a:cxnLst/>
              <a:rect l="l" t="t" r="r" b="b"/>
              <a:pathLst>
                <a:path w="215773" h="965200">
                  <a:moveTo>
                    <a:pt x="0" y="0"/>
                  </a:moveTo>
                  <a:lnTo>
                    <a:pt x="215773" y="0"/>
                  </a:lnTo>
                  <a:lnTo>
                    <a:pt x="2157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172023" y="5058832"/>
            <a:ext cx="2209752" cy="723871"/>
            <a:chOff x="0" y="0"/>
            <a:chExt cx="2946336" cy="96516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946273" cy="965200"/>
            </a:xfrm>
            <a:custGeom>
              <a:avLst/>
              <a:gdLst/>
              <a:ahLst/>
              <a:cxnLst/>
              <a:rect l="l" t="t" r="r" b="b"/>
              <a:pathLst>
                <a:path w="2946273" h="965200">
                  <a:moveTo>
                    <a:pt x="0" y="0"/>
                  </a:moveTo>
                  <a:lnTo>
                    <a:pt x="2946273" y="0"/>
                  </a:lnTo>
                  <a:lnTo>
                    <a:pt x="2946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2946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26,4</a:t>
              </a:r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219124" y="6085561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3009633" y="5935085"/>
            <a:ext cx="1342996" cy="723871"/>
            <a:chOff x="0" y="0"/>
            <a:chExt cx="1790662" cy="9651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790700" cy="965200"/>
            </a:xfrm>
            <a:custGeom>
              <a:avLst/>
              <a:gdLst/>
              <a:ahLst/>
              <a:cxnLst/>
              <a:rect l="l" t="t" r="r" b="b"/>
              <a:pathLst>
                <a:path w="1790700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1790700" y="0"/>
                  </a:lnTo>
                  <a:lnTo>
                    <a:pt x="1790700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1790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16,0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4352639" y="5935085"/>
            <a:ext cx="2314499" cy="723871"/>
            <a:chOff x="0" y="0"/>
            <a:chExt cx="3085998" cy="9651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3085973" cy="965200"/>
            </a:xfrm>
            <a:custGeom>
              <a:avLst/>
              <a:gdLst/>
              <a:ahLst/>
              <a:cxnLst/>
              <a:rect l="l" t="t" r="r" b="b"/>
              <a:pathLst>
                <a:path w="3085973" h="965200">
                  <a:moveTo>
                    <a:pt x="0" y="0"/>
                  </a:moveTo>
                  <a:lnTo>
                    <a:pt x="3085973" y="0"/>
                  </a:lnTo>
                  <a:lnTo>
                    <a:pt x="3085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3085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27,6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6667138" y="5935085"/>
            <a:ext cx="2771746" cy="723871"/>
            <a:chOff x="0" y="0"/>
            <a:chExt cx="3695662" cy="96516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3695700" cy="965200"/>
            </a:xfrm>
            <a:custGeom>
              <a:avLst/>
              <a:gdLst/>
              <a:ahLst/>
              <a:cxnLst/>
              <a:rect l="l" t="t" r="r" b="b"/>
              <a:pathLst>
                <a:path w="3695700" h="965200">
                  <a:moveTo>
                    <a:pt x="0" y="0"/>
                  </a:moveTo>
                  <a:lnTo>
                    <a:pt x="3695700" y="0"/>
                  </a:lnTo>
                  <a:lnTo>
                    <a:pt x="36957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38100"/>
              <a:ext cx="3695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33,1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9438894" y="5935085"/>
            <a:ext cx="961996" cy="723871"/>
            <a:chOff x="0" y="0"/>
            <a:chExt cx="1282662" cy="965162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282700" cy="965200"/>
            </a:xfrm>
            <a:custGeom>
              <a:avLst/>
              <a:gdLst/>
              <a:ahLst/>
              <a:cxnLst/>
              <a:rect l="l" t="t" r="r" b="b"/>
              <a:pathLst>
                <a:path w="1282700" h="965200">
                  <a:moveTo>
                    <a:pt x="0" y="0"/>
                  </a:moveTo>
                  <a:lnTo>
                    <a:pt x="1282700" y="0"/>
                  </a:lnTo>
                  <a:lnTo>
                    <a:pt x="12827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1282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11,5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10400890" y="5935085"/>
            <a:ext cx="314249" cy="723871"/>
            <a:chOff x="0" y="0"/>
            <a:chExt cx="418998" cy="96516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418973" cy="965200"/>
            </a:xfrm>
            <a:custGeom>
              <a:avLst/>
              <a:gdLst/>
              <a:ahLst/>
              <a:cxnLst/>
              <a:rect l="l" t="t" r="r" b="b"/>
              <a:pathLst>
                <a:path w="418973" h="965200">
                  <a:moveTo>
                    <a:pt x="0" y="0"/>
                  </a:moveTo>
                  <a:lnTo>
                    <a:pt x="418973" y="0"/>
                  </a:lnTo>
                  <a:lnTo>
                    <a:pt x="418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0715149" y="5935085"/>
            <a:ext cx="685752" cy="723871"/>
            <a:chOff x="0" y="0"/>
            <a:chExt cx="914336" cy="965162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914273" cy="965200"/>
            </a:xfrm>
            <a:custGeom>
              <a:avLst/>
              <a:gdLst/>
              <a:ahLst/>
              <a:cxnLst/>
              <a:rect l="l" t="t" r="r" b="b"/>
              <a:pathLst>
                <a:path w="914273" h="965200">
                  <a:moveTo>
                    <a:pt x="812673" y="0"/>
                  </a:moveTo>
                  <a:cubicBezTo>
                    <a:pt x="868807" y="0"/>
                    <a:pt x="914273" y="45466"/>
                    <a:pt x="914273" y="101600"/>
                  </a:cubicBezTo>
                  <a:lnTo>
                    <a:pt x="914273" y="863600"/>
                  </a:lnTo>
                  <a:cubicBezTo>
                    <a:pt x="914273" y="919734"/>
                    <a:pt x="868807" y="965200"/>
                    <a:pt x="812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38100"/>
              <a:ext cx="914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1219124" y="6773247"/>
            <a:ext cx="10477805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Valorile sunt în %, din toți respondenții. Procentele din dreapta se calculează fără „Nu știm încă”. Deloc: 4,6% (drept), 1,9% (stâng), 3,7% (total).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1219124" y="7603760"/>
            <a:ext cx="10172633" cy="1131094"/>
            <a:chOff x="0" y="0"/>
            <a:chExt cx="13563511" cy="1508125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13563473" cy="1508125"/>
            </a:xfrm>
            <a:custGeom>
              <a:avLst/>
              <a:gdLst/>
              <a:ahLst/>
              <a:cxnLst/>
              <a:rect l="l" t="t" r="r" b="b"/>
              <a:pathLst>
                <a:path w="13563473" h="1508125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3411073" y="0"/>
                  </a:lnTo>
                  <a:cubicBezTo>
                    <a:pt x="13495274" y="0"/>
                    <a:pt x="13563473" y="68199"/>
                    <a:pt x="13563473" y="152400"/>
                  </a:cubicBezTo>
                  <a:lnTo>
                    <a:pt x="13563473" y="1355725"/>
                  </a:lnTo>
                  <a:cubicBezTo>
                    <a:pt x="13563473" y="1439926"/>
                    <a:pt x="13495274" y="1508125"/>
                    <a:pt x="13411073" y="1508125"/>
                  </a:cubicBezTo>
                  <a:lnTo>
                    <a:pt x="152400" y="1508125"/>
                  </a:lnTo>
                  <a:cubicBezTo>
                    <a:pt x="68199" y="1508125"/>
                    <a:pt x="0" y="1439926"/>
                    <a:pt x="0" y="1355725"/>
                  </a:cubicBezTo>
                  <a:close/>
                </a:path>
              </a:pathLst>
            </a:custGeom>
            <a:solidFill>
              <a:srgbClr val="E6EFF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1447629" y="7756046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dimensiune (pregătite / în mică măsură sau deloc)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447629" y="8159782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 43% / 19% · Mici 53% / 14% · Medii 54% / 7% · Mari 80% / 0%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11848881" y="3710178"/>
            <a:ext cx="5219624" cy="4813135"/>
            <a:chOff x="0" y="0"/>
            <a:chExt cx="6959498" cy="6417513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6959474" cy="6417564"/>
            </a:xfrm>
            <a:custGeom>
              <a:avLst/>
              <a:gdLst/>
              <a:ahLst/>
              <a:cxnLst/>
              <a:rect l="l" t="t" r="r" b="b"/>
              <a:pathLst>
                <a:path w="6959474" h="6417564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6762242" y="0"/>
                  </a:lnTo>
                  <a:cubicBezTo>
                    <a:pt x="6871208" y="0"/>
                    <a:pt x="6959474" y="88265"/>
                    <a:pt x="6959474" y="197231"/>
                  </a:cubicBezTo>
                  <a:lnTo>
                    <a:pt x="6959474" y="6220333"/>
                  </a:lnTo>
                  <a:cubicBezTo>
                    <a:pt x="6959474" y="6329299"/>
                    <a:pt x="6871208" y="6417564"/>
                    <a:pt x="6762242" y="6417564"/>
                  </a:cubicBezTo>
                  <a:lnTo>
                    <a:pt x="197231" y="6417564"/>
                  </a:lnTo>
                  <a:cubicBezTo>
                    <a:pt x="88265" y="6417564"/>
                    <a:pt x="0" y="6329172"/>
                    <a:pt x="0" y="6220333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5" name="TextBox 85"/>
          <p:cNvSpPr txBox="1"/>
          <p:nvPr/>
        </p:nvSpPr>
        <p:spPr>
          <a:xfrm>
            <a:off x="12161330" y="3984536"/>
            <a:ext cx="4732572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Pregătite în totalitate sau în mare măsură, malul drept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2161330" y="4891240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1F5F7A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44,5%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2161330" y="565322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din cei care știu ce cerințe li se aplică</a:t>
            </a:r>
          </a:p>
        </p:txBody>
      </p:sp>
      <p:grpSp>
        <p:nvGrpSpPr>
          <p:cNvPr id="88" name="Group 88"/>
          <p:cNvGrpSpPr/>
          <p:nvPr/>
        </p:nvGrpSpPr>
        <p:grpSpPr>
          <a:xfrm>
            <a:off x="12161330" y="6125585"/>
            <a:ext cx="4594727" cy="9525"/>
            <a:chOff x="0" y="0"/>
            <a:chExt cx="6126302" cy="12700"/>
          </a:xfrm>
        </p:grpSpPr>
        <p:sp>
          <p:nvSpPr>
            <p:cNvPr id="89" name="Freeform 89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12161330" y="6211253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Chișinău 52%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față de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 26%, Sud 27%, Nord 29%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.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2161330" y="7018696"/>
            <a:ext cx="4897650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Exportatorii 57%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față de 40% la ceilalți.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2161330" y="7479563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26% încă nu știu ce cerințe li se aplică.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219124" y="9319241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Segmentele Mari, Sud și UTA au baze mici (n ≈ 30).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UE3 · RESURSELE PENTRU ADAPTARE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0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Resursele pentru adaptare sunt veriga cea mai slabă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63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În ce măsură compania dumneavoastră dispune de resursele necesare pentru adaptarea la cerințele pieței UE?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83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23762" y="3325473"/>
            <a:ext cx="684790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Toate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246795" y="3409283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551424" y="3325473"/>
            <a:ext cx="2156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Cea mai mare parte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707541" y="3409283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012169" y="3325473"/>
            <a:ext cx="1353588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Doar parțial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365758" y="3409283"/>
            <a:ext cx="228505" cy="228505"/>
            <a:chOff x="0" y="0"/>
            <a:chExt cx="304673" cy="304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670386" y="3325473"/>
            <a:ext cx="1522914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Foarte puține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193300" y="3409283"/>
            <a:ext cx="228505" cy="228505"/>
            <a:chOff x="0" y="0"/>
            <a:chExt cx="304673" cy="304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497938" y="3325473"/>
            <a:ext cx="70066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Deloc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234202" y="3409283"/>
            <a:ext cx="228505" cy="228505"/>
            <a:chOff x="0" y="0"/>
            <a:chExt cx="304673" cy="3046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46355"/>
                  </a:moveTo>
                  <a:cubicBezTo>
                    <a:pt x="0" y="20828"/>
                    <a:pt x="20828" y="0"/>
                    <a:pt x="46355" y="0"/>
                  </a:cubicBezTo>
                  <a:lnTo>
                    <a:pt x="258318" y="0"/>
                  </a:lnTo>
                  <a:cubicBezTo>
                    <a:pt x="283972" y="0"/>
                    <a:pt x="304673" y="20828"/>
                    <a:pt x="304673" y="46355"/>
                  </a:cubicBezTo>
                  <a:lnTo>
                    <a:pt x="304673" y="258318"/>
                  </a:lnTo>
                  <a:cubicBezTo>
                    <a:pt x="304673" y="283972"/>
                    <a:pt x="283845" y="304673"/>
                    <a:pt x="258318" y="304673"/>
                  </a:cubicBezTo>
                  <a:lnTo>
                    <a:pt x="46355" y="304673"/>
                  </a:lnTo>
                  <a:cubicBezTo>
                    <a:pt x="20828" y="304673"/>
                    <a:pt x="0" y="283845"/>
                    <a:pt x="0" y="258318"/>
                  </a:cubicBezTo>
                  <a:close/>
                </a:path>
              </a:pathLst>
            </a:custGeom>
            <a:solidFill>
              <a:srgbClr val="E7EAE0"/>
            </a:solidFill>
            <a:ln w="9525" cap="sq">
              <a:solidFill>
                <a:srgbClr val="B5BBA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9538830" y="3325473"/>
            <a:ext cx="1596304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apreciază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19124" y="3986451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009633" y="3835975"/>
            <a:ext cx="619001" cy="723871"/>
            <a:chOff x="0" y="0"/>
            <a:chExt cx="825335" cy="96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25373" cy="965200"/>
            </a:xfrm>
            <a:custGeom>
              <a:avLst/>
              <a:gdLst/>
              <a:ahLst/>
              <a:cxnLst/>
              <a:rect l="l" t="t" r="r" b="b"/>
              <a:pathLst>
                <a:path w="8253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825373" y="0"/>
                  </a:lnTo>
                  <a:lnTo>
                    <a:pt x="8253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25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628644" y="3835975"/>
            <a:ext cx="990505" cy="723871"/>
            <a:chOff x="0" y="0"/>
            <a:chExt cx="1320673" cy="96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20673" cy="965200"/>
            </a:xfrm>
            <a:custGeom>
              <a:avLst/>
              <a:gdLst/>
              <a:ahLst/>
              <a:cxnLst/>
              <a:rect l="l" t="t" r="r" b="b"/>
              <a:pathLst>
                <a:path w="1320673" h="965200">
                  <a:moveTo>
                    <a:pt x="0" y="0"/>
                  </a:moveTo>
                  <a:lnTo>
                    <a:pt x="1320673" y="0"/>
                  </a:lnTo>
                  <a:lnTo>
                    <a:pt x="13206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320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11,8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619149" y="3835975"/>
            <a:ext cx="3428876" cy="723871"/>
            <a:chOff x="0" y="0"/>
            <a:chExt cx="4571835" cy="96516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571873" cy="965200"/>
            </a:xfrm>
            <a:custGeom>
              <a:avLst/>
              <a:gdLst/>
              <a:ahLst/>
              <a:cxnLst/>
              <a:rect l="l" t="t" r="r" b="b"/>
              <a:pathLst>
                <a:path w="4571873" h="965200">
                  <a:moveTo>
                    <a:pt x="0" y="0"/>
                  </a:moveTo>
                  <a:lnTo>
                    <a:pt x="4571873" y="0"/>
                  </a:lnTo>
                  <a:lnTo>
                    <a:pt x="4571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4571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40,9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048025" y="3835975"/>
            <a:ext cx="1695374" cy="723871"/>
            <a:chOff x="0" y="0"/>
            <a:chExt cx="2260498" cy="96516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60473" cy="965200"/>
            </a:xfrm>
            <a:custGeom>
              <a:avLst/>
              <a:gdLst/>
              <a:ahLst/>
              <a:cxnLst/>
              <a:rect l="l" t="t" r="r" b="b"/>
              <a:pathLst>
                <a:path w="2260473" h="965200">
                  <a:moveTo>
                    <a:pt x="0" y="0"/>
                  </a:moveTo>
                  <a:lnTo>
                    <a:pt x="2260473" y="0"/>
                  </a:lnTo>
                  <a:lnTo>
                    <a:pt x="22604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2260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20,2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743399" y="3835975"/>
            <a:ext cx="1276255" cy="723871"/>
            <a:chOff x="0" y="0"/>
            <a:chExt cx="1701673" cy="96516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701673" cy="965200"/>
            </a:xfrm>
            <a:custGeom>
              <a:avLst/>
              <a:gdLst/>
              <a:ahLst/>
              <a:cxnLst/>
              <a:rect l="l" t="t" r="r" b="b"/>
              <a:pathLst>
                <a:path w="1701673" h="965200">
                  <a:moveTo>
                    <a:pt x="0" y="0"/>
                  </a:moveTo>
                  <a:lnTo>
                    <a:pt x="1701673" y="0"/>
                  </a:lnTo>
                  <a:lnTo>
                    <a:pt x="17016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701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15,2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19653" y="3835975"/>
            <a:ext cx="380876" cy="723871"/>
            <a:chOff x="0" y="0"/>
            <a:chExt cx="507835" cy="9651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07873" cy="965200"/>
            </a:xfrm>
            <a:custGeom>
              <a:avLst/>
              <a:gdLst/>
              <a:ahLst/>
              <a:cxnLst/>
              <a:rect l="l" t="t" r="r" b="b"/>
              <a:pathLst>
                <a:path w="507873" h="965200">
                  <a:moveTo>
                    <a:pt x="406273" y="0"/>
                  </a:moveTo>
                  <a:cubicBezTo>
                    <a:pt x="462407" y="0"/>
                    <a:pt x="507873" y="45466"/>
                    <a:pt x="507873" y="101600"/>
                  </a:cubicBezTo>
                  <a:lnTo>
                    <a:pt x="507873" y="863600"/>
                  </a:lnTo>
                  <a:cubicBezTo>
                    <a:pt x="507873" y="919734"/>
                    <a:pt x="462407" y="965200"/>
                    <a:pt x="4062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507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19124" y="486270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009633" y="4712237"/>
            <a:ext cx="314249" cy="723871"/>
            <a:chOff x="0" y="0"/>
            <a:chExt cx="418998" cy="96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18973" cy="965200"/>
            </a:xfrm>
            <a:custGeom>
              <a:avLst/>
              <a:gdLst/>
              <a:ahLst/>
              <a:cxnLst/>
              <a:rect l="l" t="t" r="r" b="b"/>
              <a:pathLst>
                <a:path w="4189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18973" y="0"/>
                  </a:lnTo>
                  <a:lnTo>
                    <a:pt x="4189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3323892" y="4712237"/>
            <a:ext cx="942880" cy="723871"/>
            <a:chOff x="0" y="0"/>
            <a:chExt cx="1257173" cy="96516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57173" cy="965200"/>
            </a:xfrm>
            <a:custGeom>
              <a:avLst/>
              <a:gdLst/>
              <a:ahLst/>
              <a:cxnLst/>
              <a:rect l="l" t="t" r="r" b="b"/>
              <a:pathLst>
                <a:path w="1257173" h="965200">
                  <a:moveTo>
                    <a:pt x="0" y="0"/>
                  </a:moveTo>
                  <a:lnTo>
                    <a:pt x="1257173" y="0"/>
                  </a:lnTo>
                  <a:lnTo>
                    <a:pt x="1257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1257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4266771" y="4712237"/>
            <a:ext cx="2371630" cy="723871"/>
            <a:chOff x="0" y="0"/>
            <a:chExt cx="3162173" cy="965162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162173" cy="965200"/>
            </a:xfrm>
            <a:custGeom>
              <a:avLst/>
              <a:gdLst/>
              <a:ahLst/>
              <a:cxnLst/>
              <a:rect l="l" t="t" r="r" b="b"/>
              <a:pathLst>
                <a:path w="3162173" h="965200">
                  <a:moveTo>
                    <a:pt x="0" y="0"/>
                  </a:moveTo>
                  <a:lnTo>
                    <a:pt x="3162173" y="0"/>
                  </a:lnTo>
                  <a:lnTo>
                    <a:pt x="3162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3162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28,3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6638401" y="4712237"/>
            <a:ext cx="790499" cy="723871"/>
            <a:chOff x="0" y="0"/>
            <a:chExt cx="1053998" cy="965162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053973" cy="965200"/>
            </a:xfrm>
            <a:custGeom>
              <a:avLst/>
              <a:gdLst/>
              <a:ahLst/>
              <a:cxnLst/>
              <a:rect l="l" t="t" r="r" b="b"/>
              <a:pathLst>
                <a:path w="1053973" h="965200">
                  <a:moveTo>
                    <a:pt x="0" y="0"/>
                  </a:moveTo>
                  <a:lnTo>
                    <a:pt x="1053973" y="0"/>
                  </a:lnTo>
                  <a:lnTo>
                    <a:pt x="1053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1053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9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7428900" y="4712237"/>
            <a:ext cx="942880" cy="723871"/>
            <a:chOff x="0" y="0"/>
            <a:chExt cx="1257173" cy="96516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257173" cy="965200"/>
            </a:xfrm>
            <a:custGeom>
              <a:avLst/>
              <a:gdLst/>
              <a:ahLst/>
              <a:cxnLst/>
              <a:rect l="l" t="t" r="r" b="b"/>
              <a:pathLst>
                <a:path w="1257173" h="965200">
                  <a:moveTo>
                    <a:pt x="0" y="0"/>
                  </a:moveTo>
                  <a:lnTo>
                    <a:pt x="1257173" y="0"/>
                  </a:lnTo>
                  <a:lnTo>
                    <a:pt x="1257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1257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11,3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371780" y="4712237"/>
            <a:ext cx="3019377" cy="723871"/>
            <a:chOff x="0" y="0"/>
            <a:chExt cx="4025836" cy="965162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025773" cy="965200"/>
            </a:xfrm>
            <a:custGeom>
              <a:avLst/>
              <a:gdLst/>
              <a:ahLst/>
              <a:cxnLst/>
              <a:rect l="l" t="t" r="r" b="b"/>
              <a:pathLst>
                <a:path w="4025773" h="965200">
                  <a:moveTo>
                    <a:pt x="3924173" y="0"/>
                  </a:moveTo>
                  <a:cubicBezTo>
                    <a:pt x="3980307" y="0"/>
                    <a:pt x="4025773" y="45466"/>
                    <a:pt x="4025773" y="101600"/>
                  </a:cubicBezTo>
                  <a:lnTo>
                    <a:pt x="4025773" y="863600"/>
                  </a:lnTo>
                  <a:cubicBezTo>
                    <a:pt x="4025773" y="919734"/>
                    <a:pt x="3980307" y="965200"/>
                    <a:pt x="39241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4025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35,8</a:t>
              </a:r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219124" y="5738946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3009633" y="5588479"/>
            <a:ext cx="685752" cy="723871"/>
            <a:chOff x="0" y="0"/>
            <a:chExt cx="914336" cy="96516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914273" cy="965200"/>
            </a:xfrm>
            <a:custGeom>
              <a:avLst/>
              <a:gdLst/>
              <a:ahLst/>
              <a:cxnLst/>
              <a:rect l="l" t="t" r="r" b="b"/>
              <a:pathLst>
                <a:path w="9142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914273" y="0"/>
                  </a:lnTo>
                  <a:lnTo>
                    <a:pt x="9142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914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3695386" y="5588479"/>
            <a:ext cx="1152496" cy="723871"/>
            <a:chOff x="0" y="0"/>
            <a:chExt cx="1536662" cy="965162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536700" cy="965200"/>
            </a:xfrm>
            <a:custGeom>
              <a:avLst/>
              <a:gdLst/>
              <a:ahLst/>
              <a:cxnLst/>
              <a:rect l="l" t="t" r="r" b="b"/>
              <a:pathLst>
                <a:path w="1536700" h="965200">
                  <a:moveTo>
                    <a:pt x="0" y="0"/>
                  </a:moveTo>
                  <a:lnTo>
                    <a:pt x="1536700" y="0"/>
                  </a:lnTo>
                  <a:lnTo>
                    <a:pt x="15367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1536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13,8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4847892" y="5588479"/>
            <a:ext cx="3362249" cy="723871"/>
            <a:chOff x="0" y="0"/>
            <a:chExt cx="4482998" cy="965162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482973" cy="965200"/>
            </a:xfrm>
            <a:custGeom>
              <a:avLst/>
              <a:gdLst/>
              <a:ahLst/>
              <a:cxnLst/>
              <a:rect l="l" t="t" r="r" b="b"/>
              <a:pathLst>
                <a:path w="4482973" h="965200">
                  <a:moveTo>
                    <a:pt x="0" y="0"/>
                  </a:moveTo>
                  <a:lnTo>
                    <a:pt x="4482973" y="0"/>
                  </a:lnTo>
                  <a:lnTo>
                    <a:pt x="4482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38100"/>
              <a:ext cx="4482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40,1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8210140" y="5588479"/>
            <a:ext cx="1447752" cy="723871"/>
            <a:chOff x="0" y="0"/>
            <a:chExt cx="1930336" cy="965162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930273" cy="965200"/>
            </a:xfrm>
            <a:custGeom>
              <a:avLst/>
              <a:gdLst/>
              <a:ahLst/>
              <a:cxnLst/>
              <a:rect l="l" t="t" r="r" b="b"/>
              <a:pathLst>
                <a:path w="1930273" h="965200">
                  <a:moveTo>
                    <a:pt x="0" y="0"/>
                  </a:moveTo>
                  <a:lnTo>
                    <a:pt x="1930273" y="0"/>
                  </a:lnTo>
                  <a:lnTo>
                    <a:pt x="19302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1930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17,3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9657893" y="5588479"/>
            <a:ext cx="1085755" cy="723871"/>
            <a:chOff x="0" y="0"/>
            <a:chExt cx="1447673" cy="965162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447673" cy="965200"/>
            </a:xfrm>
            <a:custGeom>
              <a:avLst/>
              <a:gdLst/>
              <a:ahLst/>
              <a:cxnLst/>
              <a:rect l="l" t="t" r="r" b="b"/>
              <a:pathLst>
                <a:path w="1447673" h="965200">
                  <a:moveTo>
                    <a:pt x="0" y="0"/>
                  </a:moveTo>
                  <a:lnTo>
                    <a:pt x="1447673" y="0"/>
                  </a:lnTo>
                  <a:lnTo>
                    <a:pt x="14476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38100"/>
              <a:ext cx="14476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13,0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0743648" y="5588479"/>
            <a:ext cx="638127" cy="723871"/>
            <a:chOff x="0" y="0"/>
            <a:chExt cx="850836" cy="965162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850773" cy="965200"/>
            </a:xfrm>
            <a:custGeom>
              <a:avLst/>
              <a:gdLst/>
              <a:ahLst/>
              <a:cxnLst/>
              <a:rect l="l" t="t" r="r" b="b"/>
              <a:pathLst>
                <a:path w="850773" h="965200">
                  <a:moveTo>
                    <a:pt x="0" y="0"/>
                  </a:moveTo>
                  <a:lnTo>
                    <a:pt x="850773" y="0"/>
                  </a:lnTo>
                  <a:lnTo>
                    <a:pt x="8507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850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sp>
        <p:nvSpPr>
          <p:cNvPr id="79" name="TextBox 79"/>
          <p:cNvSpPr txBox="1"/>
          <p:nvPr/>
        </p:nvSpPr>
        <p:spPr>
          <a:xfrm>
            <a:off x="1219124" y="6426622"/>
            <a:ext cx="10477805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Valorile sunt în %, din toți respondenții. Procentele din dreapta se calculează fără „Nu apreciază”. Malul stâng: 36% nu au putut aprecia.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1219124" y="7257155"/>
            <a:ext cx="10172633" cy="1131094"/>
            <a:chOff x="0" y="0"/>
            <a:chExt cx="13563511" cy="1508125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3563473" cy="1508125"/>
            </a:xfrm>
            <a:custGeom>
              <a:avLst/>
              <a:gdLst/>
              <a:ahLst/>
              <a:cxnLst/>
              <a:rect l="l" t="t" r="r" b="b"/>
              <a:pathLst>
                <a:path w="13563473" h="1508125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3411073" y="0"/>
                  </a:lnTo>
                  <a:cubicBezTo>
                    <a:pt x="13495274" y="0"/>
                    <a:pt x="13563473" y="68199"/>
                    <a:pt x="13563473" y="152400"/>
                  </a:cubicBezTo>
                  <a:lnTo>
                    <a:pt x="13563473" y="1355725"/>
                  </a:lnTo>
                  <a:cubicBezTo>
                    <a:pt x="13563473" y="1439926"/>
                    <a:pt x="13495274" y="1508125"/>
                    <a:pt x="13411073" y="1508125"/>
                  </a:cubicBezTo>
                  <a:lnTo>
                    <a:pt x="152400" y="1508125"/>
                  </a:lnTo>
                  <a:cubicBezTo>
                    <a:pt x="68199" y="1508125"/>
                    <a:pt x="0" y="1439926"/>
                    <a:pt x="0" y="1355725"/>
                  </a:cubicBezTo>
                  <a:close/>
                </a:path>
              </a:pathLst>
            </a:custGeom>
            <a:solidFill>
              <a:srgbClr val="E6EFF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2" name="TextBox 82"/>
          <p:cNvSpPr txBox="1"/>
          <p:nvPr/>
        </p:nvSpPr>
        <p:spPr>
          <a:xfrm>
            <a:off x="1447629" y="7409431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dimensiune (dispun / puține sau deloc)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47629" y="7813157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 20% / 39% · Mici 16% / 23% · Medii 29% / 9% · Mari 71% / 0%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11848881" y="3363573"/>
            <a:ext cx="5219624" cy="4352277"/>
            <a:chOff x="0" y="0"/>
            <a:chExt cx="6959498" cy="5803036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6959600" cy="5803138"/>
            </a:xfrm>
            <a:custGeom>
              <a:avLst/>
              <a:gdLst/>
              <a:ahLst/>
              <a:cxnLst/>
              <a:rect l="l" t="t" r="r" b="b"/>
              <a:pathLst>
                <a:path w="6959600" h="5803138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762242" y="0"/>
                  </a:lnTo>
                  <a:cubicBezTo>
                    <a:pt x="6871208" y="0"/>
                    <a:pt x="6959600" y="88392"/>
                    <a:pt x="6959600" y="197358"/>
                  </a:cubicBezTo>
                  <a:lnTo>
                    <a:pt x="6959600" y="5605780"/>
                  </a:lnTo>
                  <a:cubicBezTo>
                    <a:pt x="6959600" y="5714746"/>
                    <a:pt x="6871208" y="5803138"/>
                    <a:pt x="6762242" y="5803138"/>
                  </a:cubicBezTo>
                  <a:lnTo>
                    <a:pt x="197358" y="5803138"/>
                  </a:lnTo>
                  <a:cubicBezTo>
                    <a:pt x="88392" y="5803011"/>
                    <a:pt x="0" y="5714746"/>
                    <a:pt x="0" y="560578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6" name="TextBox 86"/>
          <p:cNvSpPr txBox="1"/>
          <p:nvPr/>
        </p:nvSpPr>
        <p:spPr>
          <a:xfrm>
            <a:off x="12161330" y="3637921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Puține resurse sau deloc, malul drept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2161330" y="4224595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37,0%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2161330" y="4986576"/>
            <a:ext cx="4732572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față de 20,2% care dispun de toate sau aproape toate</a:t>
            </a:r>
          </a:p>
        </p:txBody>
      </p:sp>
      <p:grpSp>
        <p:nvGrpSpPr>
          <p:cNvPr id="89" name="Group 89"/>
          <p:cNvGrpSpPr/>
          <p:nvPr/>
        </p:nvGrpSpPr>
        <p:grpSpPr>
          <a:xfrm>
            <a:off x="12161330" y="5778979"/>
            <a:ext cx="4594727" cy="9525"/>
            <a:chOff x="0" y="0"/>
            <a:chExt cx="6126302" cy="12700"/>
          </a:xfrm>
        </p:grpSpPr>
        <p:sp>
          <p:nvSpPr>
            <p:cNvPr id="90" name="Freeform 90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1" name="TextBox 91"/>
          <p:cNvSpPr txBox="1"/>
          <p:nvPr/>
        </p:nvSpPr>
        <p:spPr>
          <a:xfrm>
            <a:off x="12161330" y="5864628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 49%, Sud 50%, UTA 49%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au puține resurse sau deloc; Chișinău 32%.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12161330" y="6672091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Nu exportă: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43% față de 20% la exportatori.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219124" y="9319241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Mari, Sud și UTA au baze mici (n ≈ 30).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UE4 · CAPACITATEA DE A CONCURA CU COMPANIILE DIN UE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69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Competitivitatea: o mare parte a companiilor își văd capacitatea redusă de a concura cu firme din 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82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Cum apreciați capacitatea companiei dumneavoastră de a concura cu firmele din Uniunea Europeană?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83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23762" y="3325492"/>
            <a:ext cx="138208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Foarte bună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905849" y="3409283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210477" y="3325492"/>
            <a:ext cx="63716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Bună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893830" y="3409283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198458" y="3325492"/>
            <a:ext cx="75146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Medie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4977051" y="3409283"/>
            <a:ext cx="228505" cy="228505"/>
            <a:chOff x="0" y="0"/>
            <a:chExt cx="304673" cy="304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281689" y="3325492"/>
            <a:ext cx="91641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Redusă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198108" y="3409283"/>
            <a:ext cx="228505" cy="228505"/>
            <a:chOff x="0" y="0"/>
            <a:chExt cx="304673" cy="304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502737" y="3325492"/>
            <a:ext cx="157174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Foarte redusă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074485" y="3409283"/>
            <a:ext cx="228505" cy="228505"/>
            <a:chOff x="0" y="0"/>
            <a:chExt cx="304673" cy="3046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46355"/>
                  </a:moveTo>
                  <a:cubicBezTo>
                    <a:pt x="0" y="20828"/>
                    <a:pt x="20828" y="0"/>
                    <a:pt x="46355" y="0"/>
                  </a:cubicBezTo>
                  <a:lnTo>
                    <a:pt x="258318" y="0"/>
                  </a:lnTo>
                  <a:cubicBezTo>
                    <a:pt x="283972" y="0"/>
                    <a:pt x="304673" y="20828"/>
                    <a:pt x="304673" y="46355"/>
                  </a:cubicBezTo>
                  <a:lnTo>
                    <a:pt x="304673" y="258318"/>
                  </a:lnTo>
                  <a:cubicBezTo>
                    <a:pt x="304673" y="283972"/>
                    <a:pt x="283845" y="304673"/>
                    <a:pt x="258318" y="304673"/>
                  </a:cubicBezTo>
                  <a:lnTo>
                    <a:pt x="46355" y="304673"/>
                  </a:lnTo>
                  <a:cubicBezTo>
                    <a:pt x="20828" y="304673"/>
                    <a:pt x="0" y="283845"/>
                    <a:pt x="0" y="258318"/>
                  </a:cubicBezTo>
                  <a:close/>
                </a:path>
              </a:pathLst>
            </a:custGeom>
            <a:solidFill>
              <a:srgbClr val="E7EAE0"/>
            </a:solidFill>
            <a:ln w="9525" cap="sq">
              <a:solidFill>
                <a:srgbClr val="B5BBA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379114" y="3325492"/>
            <a:ext cx="1596304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apreciază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19124" y="3986451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009633" y="3835994"/>
            <a:ext cx="590502" cy="723871"/>
            <a:chOff x="0" y="0"/>
            <a:chExt cx="787336" cy="96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787273" cy="965200"/>
            </a:xfrm>
            <a:custGeom>
              <a:avLst/>
              <a:gdLst/>
              <a:ahLst/>
              <a:cxnLst/>
              <a:rect l="l" t="t" r="r" b="b"/>
              <a:pathLst>
                <a:path w="7872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787273" y="0"/>
                  </a:lnTo>
                  <a:lnTo>
                    <a:pt x="7872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787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600136" y="3835994"/>
            <a:ext cx="1714376" cy="723871"/>
            <a:chOff x="0" y="0"/>
            <a:chExt cx="2285835" cy="96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85873" cy="965200"/>
            </a:xfrm>
            <a:custGeom>
              <a:avLst/>
              <a:gdLst/>
              <a:ahLst/>
              <a:cxnLst/>
              <a:rect l="l" t="t" r="r" b="b"/>
              <a:pathLst>
                <a:path w="2285873" h="965200">
                  <a:moveTo>
                    <a:pt x="0" y="0"/>
                  </a:moveTo>
                  <a:lnTo>
                    <a:pt x="2285873" y="0"/>
                  </a:lnTo>
                  <a:lnTo>
                    <a:pt x="2285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2285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20,5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314521" y="3835994"/>
            <a:ext cx="2276380" cy="723871"/>
            <a:chOff x="0" y="0"/>
            <a:chExt cx="3035173" cy="965162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035173" cy="965200"/>
            </a:xfrm>
            <a:custGeom>
              <a:avLst/>
              <a:gdLst/>
              <a:ahLst/>
              <a:cxnLst/>
              <a:rect l="l" t="t" r="r" b="b"/>
              <a:pathLst>
                <a:path w="3035173" h="965200">
                  <a:moveTo>
                    <a:pt x="0" y="0"/>
                  </a:moveTo>
                  <a:lnTo>
                    <a:pt x="3035173" y="0"/>
                  </a:lnTo>
                  <a:lnTo>
                    <a:pt x="3035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3035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27,2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590901" y="3835994"/>
            <a:ext cx="1904876" cy="723871"/>
            <a:chOff x="0" y="0"/>
            <a:chExt cx="2539835" cy="96516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539873" cy="965200"/>
            </a:xfrm>
            <a:custGeom>
              <a:avLst/>
              <a:gdLst/>
              <a:ahLst/>
              <a:cxnLst/>
              <a:rect l="l" t="t" r="r" b="b"/>
              <a:pathLst>
                <a:path w="2539873" h="965200">
                  <a:moveTo>
                    <a:pt x="0" y="0"/>
                  </a:moveTo>
                  <a:lnTo>
                    <a:pt x="2539873" y="0"/>
                  </a:lnTo>
                  <a:lnTo>
                    <a:pt x="2539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2539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22,7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495777" y="3835994"/>
            <a:ext cx="1323880" cy="723871"/>
            <a:chOff x="0" y="0"/>
            <a:chExt cx="1765173" cy="96516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765173" cy="965200"/>
            </a:xfrm>
            <a:custGeom>
              <a:avLst/>
              <a:gdLst/>
              <a:ahLst/>
              <a:cxnLst/>
              <a:rect l="l" t="t" r="r" b="b"/>
              <a:pathLst>
                <a:path w="1765173" h="965200">
                  <a:moveTo>
                    <a:pt x="0" y="0"/>
                  </a:moveTo>
                  <a:lnTo>
                    <a:pt x="1765173" y="0"/>
                  </a:lnTo>
                  <a:lnTo>
                    <a:pt x="1765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1765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15,8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819657" y="3835994"/>
            <a:ext cx="561880" cy="723871"/>
            <a:chOff x="0" y="0"/>
            <a:chExt cx="749173" cy="96516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49173" cy="965200"/>
            </a:xfrm>
            <a:custGeom>
              <a:avLst/>
              <a:gdLst/>
              <a:ahLst/>
              <a:cxnLst/>
              <a:rect l="l" t="t" r="r" b="b"/>
              <a:pathLst>
                <a:path w="749173" h="965200">
                  <a:moveTo>
                    <a:pt x="0" y="0"/>
                  </a:moveTo>
                  <a:lnTo>
                    <a:pt x="749173" y="0"/>
                  </a:lnTo>
                  <a:lnTo>
                    <a:pt x="7491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749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19124" y="486271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3009633" y="4712237"/>
            <a:ext cx="628621" cy="723871"/>
            <a:chOff x="0" y="0"/>
            <a:chExt cx="838162" cy="96516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38200" cy="965200"/>
            </a:xfrm>
            <a:custGeom>
              <a:avLst/>
              <a:gdLst/>
              <a:ahLst/>
              <a:cxnLst/>
              <a:rect l="l" t="t" r="r" b="b"/>
              <a:pathLst>
                <a:path w="838200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838200" y="0"/>
                  </a:lnTo>
                  <a:lnTo>
                    <a:pt x="838200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838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3638264" y="4712237"/>
            <a:ext cx="1266749" cy="723871"/>
            <a:chOff x="0" y="0"/>
            <a:chExt cx="1688998" cy="96516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688973" cy="965200"/>
            </a:xfrm>
            <a:custGeom>
              <a:avLst/>
              <a:gdLst/>
              <a:ahLst/>
              <a:cxnLst/>
              <a:rect l="l" t="t" r="r" b="b"/>
              <a:pathLst>
                <a:path w="1688973" h="965200">
                  <a:moveTo>
                    <a:pt x="0" y="0"/>
                  </a:moveTo>
                  <a:lnTo>
                    <a:pt x="1688973" y="0"/>
                  </a:lnTo>
                  <a:lnTo>
                    <a:pt x="1688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1688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15,1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905013" y="4712237"/>
            <a:ext cx="1266749" cy="723871"/>
            <a:chOff x="0" y="0"/>
            <a:chExt cx="1688998" cy="965162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688973" cy="965200"/>
            </a:xfrm>
            <a:custGeom>
              <a:avLst/>
              <a:gdLst/>
              <a:ahLst/>
              <a:cxnLst/>
              <a:rect l="l" t="t" r="r" b="b"/>
              <a:pathLst>
                <a:path w="1688973" h="965200">
                  <a:moveTo>
                    <a:pt x="0" y="0"/>
                  </a:moveTo>
                  <a:lnTo>
                    <a:pt x="1688973" y="0"/>
                  </a:lnTo>
                  <a:lnTo>
                    <a:pt x="1688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1688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15,1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171771" y="4712237"/>
            <a:ext cx="2057371" cy="723871"/>
            <a:chOff x="0" y="0"/>
            <a:chExt cx="2743162" cy="96516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743200" cy="965200"/>
            </a:xfrm>
            <a:custGeom>
              <a:avLst/>
              <a:gdLst/>
              <a:ahLst/>
              <a:cxnLst/>
              <a:rect l="l" t="t" r="r" b="b"/>
              <a:pathLst>
                <a:path w="2743200" h="965200">
                  <a:moveTo>
                    <a:pt x="0" y="0"/>
                  </a:moveTo>
                  <a:lnTo>
                    <a:pt x="2743200" y="0"/>
                  </a:lnTo>
                  <a:lnTo>
                    <a:pt x="27432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2743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24,5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229143" y="4712237"/>
            <a:ext cx="1266749" cy="723871"/>
            <a:chOff x="0" y="0"/>
            <a:chExt cx="1688998" cy="96516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688973" cy="965200"/>
            </a:xfrm>
            <a:custGeom>
              <a:avLst/>
              <a:gdLst/>
              <a:ahLst/>
              <a:cxnLst/>
              <a:rect l="l" t="t" r="r" b="b"/>
              <a:pathLst>
                <a:path w="1688973" h="965200">
                  <a:moveTo>
                    <a:pt x="0" y="0"/>
                  </a:moveTo>
                  <a:lnTo>
                    <a:pt x="1688973" y="0"/>
                  </a:lnTo>
                  <a:lnTo>
                    <a:pt x="1688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1688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15,1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495901" y="4712237"/>
            <a:ext cx="1895380" cy="723871"/>
            <a:chOff x="0" y="0"/>
            <a:chExt cx="2527173" cy="965162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527173" cy="965200"/>
            </a:xfrm>
            <a:custGeom>
              <a:avLst/>
              <a:gdLst/>
              <a:ahLst/>
              <a:cxnLst/>
              <a:rect l="l" t="t" r="r" b="b"/>
              <a:pathLst>
                <a:path w="2527173" h="965200">
                  <a:moveTo>
                    <a:pt x="2425573" y="0"/>
                  </a:moveTo>
                  <a:cubicBezTo>
                    <a:pt x="2481707" y="0"/>
                    <a:pt x="2527173" y="45466"/>
                    <a:pt x="2527173" y="101600"/>
                  </a:cubicBezTo>
                  <a:lnTo>
                    <a:pt x="2527173" y="863600"/>
                  </a:lnTo>
                  <a:cubicBezTo>
                    <a:pt x="2527173" y="919734"/>
                    <a:pt x="2481707" y="965200"/>
                    <a:pt x="24255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38100"/>
              <a:ext cx="2527173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22,6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1219124" y="5738965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3009633" y="5588498"/>
            <a:ext cx="723871" cy="723871"/>
            <a:chOff x="0" y="0"/>
            <a:chExt cx="965162" cy="965162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965200" cy="965200"/>
            </a:xfrm>
            <a:custGeom>
              <a:avLst/>
              <a:gdLst/>
              <a:ahLst/>
              <a:cxnLst/>
              <a:rect l="l" t="t" r="r" b="b"/>
              <a:pathLst>
                <a:path w="965200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965200" y="0"/>
                  </a:lnTo>
                  <a:lnTo>
                    <a:pt x="965200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9651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9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3733514" y="5588498"/>
            <a:ext cx="1876377" cy="723871"/>
            <a:chOff x="0" y="0"/>
            <a:chExt cx="2501836" cy="965162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2501773" cy="965200"/>
            </a:xfrm>
            <a:custGeom>
              <a:avLst/>
              <a:gdLst/>
              <a:ahLst/>
              <a:cxnLst/>
              <a:rect l="l" t="t" r="r" b="b"/>
              <a:pathLst>
                <a:path w="2501773" h="965200">
                  <a:moveTo>
                    <a:pt x="0" y="0"/>
                  </a:moveTo>
                  <a:lnTo>
                    <a:pt x="2501773" y="0"/>
                  </a:lnTo>
                  <a:lnTo>
                    <a:pt x="25017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2501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22,4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5609892" y="5588498"/>
            <a:ext cx="2171624" cy="723871"/>
            <a:chOff x="0" y="0"/>
            <a:chExt cx="2895498" cy="965162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2895473" cy="965200"/>
            </a:xfrm>
            <a:custGeom>
              <a:avLst/>
              <a:gdLst/>
              <a:ahLst/>
              <a:cxnLst/>
              <a:rect l="l" t="t" r="r" b="b"/>
              <a:pathLst>
                <a:path w="2895473" h="965200">
                  <a:moveTo>
                    <a:pt x="0" y="0"/>
                  </a:moveTo>
                  <a:lnTo>
                    <a:pt x="2895473" y="0"/>
                  </a:lnTo>
                  <a:lnTo>
                    <a:pt x="28954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38100"/>
              <a:ext cx="2895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25,9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7781515" y="5588498"/>
            <a:ext cx="1809626" cy="723871"/>
            <a:chOff x="0" y="0"/>
            <a:chExt cx="2412835" cy="965162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2412873" cy="965200"/>
            </a:xfrm>
            <a:custGeom>
              <a:avLst/>
              <a:gdLst/>
              <a:ahLst/>
              <a:cxnLst/>
              <a:rect l="l" t="t" r="r" b="b"/>
              <a:pathLst>
                <a:path w="2412873" h="965200">
                  <a:moveTo>
                    <a:pt x="0" y="0"/>
                  </a:moveTo>
                  <a:lnTo>
                    <a:pt x="2412873" y="0"/>
                  </a:lnTo>
                  <a:lnTo>
                    <a:pt x="2412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2412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21,6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9591151" y="5588498"/>
            <a:ext cx="1171499" cy="723871"/>
            <a:chOff x="0" y="0"/>
            <a:chExt cx="1561998" cy="965162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561973" cy="965200"/>
            </a:xfrm>
            <a:custGeom>
              <a:avLst/>
              <a:gdLst/>
              <a:ahLst/>
              <a:cxnLst/>
              <a:rect l="l" t="t" r="r" b="b"/>
              <a:pathLst>
                <a:path w="1561973" h="965200">
                  <a:moveTo>
                    <a:pt x="0" y="0"/>
                  </a:moveTo>
                  <a:lnTo>
                    <a:pt x="1561973" y="0"/>
                  </a:lnTo>
                  <a:lnTo>
                    <a:pt x="1561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1561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14,0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0762650" y="5588498"/>
            <a:ext cx="638127" cy="723871"/>
            <a:chOff x="0" y="0"/>
            <a:chExt cx="850836" cy="965162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50773" cy="965200"/>
            </a:xfrm>
            <a:custGeom>
              <a:avLst/>
              <a:gdLst/>
              <a:ahLst/>
              <a:cxnLst/>
              <a:rect l="l" t="t" r="r" b="b"/>
              <a:pathLst>
                <a:path w="850773" h="965200">
                  <a:moveTo>
                    <a:pt x="749173" y="0"/>
                  </a:moveTo>
                  <a:cubicBezTo>
                    <a:pt x="805307" y="0"/>
                    <a:pt x="850773" y="45466"/>
                    <a:pt x="850773" y="101600"/>
                  </a:cubicBezTo>
                  <a:lnTo>
                    <a:pt x="850773" y="863600"/>
                  </a:lnTo>
                  <a:cubicBezTo>
                    <a:pt x="850773" y="919734"/>
                    <a:pt x="805307" y="965200"/>
                    <a:pt x="7491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850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1219124" y="6426641"/>
            <a:ext cx="10477805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Valorile sunt în %, din toți respondenții. Procentele din dreapta se calculează fără „Nu apreciază”. Malul stâng: 51% redusă sau foarte redusă (fără „nu apreciază”).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1219124" y="7257174"/>
            <a:ext cx="10172633" cy="1131094"/>
            <a:chOff x="0" y="0"/>
            <a:chExt cx="13563511" cy="1508125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3563473" cy="1508125"/>
            </a:xfrm>
            <a:custGeom>
              <a:avLst/>
              <a:gdLst/>
              <a:ahLst/>
              <a:cxnLst/>
              <a:rect l="l" t="t" r="r" b="b"/>
              <a:pathLst>
                <a:path w="13563473" h="1508125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3411073" y="0"/>
                  </a:lnTo>
                  <a:cubicBezTo>
                    <a:pt x="13495274" y="0"/>
                    <a:pt x="13563473" y="68199"/>
                    <a:pt x="13563473" y="152400"/>
                  </a:cubicBezTo>
                  <a:lnTo>
                    <a:pt x="13563473" y="1355725"/>
                  </a:lnTo>
                  <a:cubicBezTo>
                    <a:pt x="13563473" y="1439926"/>
                    <a:pt x="13495274" y="1508125"/>
                    <a:pt x="13411073" y="1508125"/>
                  </a:cubicBezTo>
                  <a:lnTo>
                    <a:pt x="152400" y="1508125"/>
                  </a:lnTo>
                  <a:cubicBezTo>
                    <a:pt x="68199" y="1508125"/>
                    <a:pt x="0" y="1439926"/>
                    <a:pt x="0" y="1355725"/>
                  </a:cubicBezTo>
                  <a:close/>
                </a:path>
              </a:pathLst>
            </a:custGeom>
            <a:solidFill>
              <a:srgbClr val="E6EFF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1447629" y="7409440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dimensiune (bună / redusă)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447629" y="7813177"/>
            <a:ext cx="10007089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 28% / 43% · Mici 42% / 29% · Medii 40% / 20% · Mari 80% / 0%</a:t>
            </a:r>
          </a:p>
        </p:txBody>
      </p:sp>
      <p:grpSp>
        <p:nvGrpSpPr>
          <p:cNvPr id="85" name="Group 85"/>
          <p:cNvGrpSpPr/>
          <p:nvPr/>
        </p:nvGrpSpPr>
        <p:grpSpPr>
          <a:xfrm>
            <a:off x="11848881" y="3363592"/>
            <a:ext cx="5219624" cy="4672298"/>
            <a:chOff x="0" y="0"/>
            <a:chExt cx="6959498" cy="6229731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959474" cy="6229731"/>
            </a:xfrm>
            <a:custGeom>
              <a:avLst/>
              <a:gdLst/>
              <a:ahLst/>
              <a:cxnLst/>
              <a:rect l="l" t="t" r="r" b="b"/>
              <a:pathLst>
                <a:path w="6959474" h="6229731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6762242" y="0"/>
                  </a:lnTo>
                  <a:cubicBezTo>
                    <a:pt x="6871208" y="0"/>
                    <a:pt x="6959474" y="88265"/>
                    <a:pt x="6959474" y="197231"/>
                  </a:cubicBezTo>
                  <a:lnTo>
                    <a:pt x="6959474" y="6032500"/>
                  </a:lnTo>
                  <a:cubicBezTo>
                    <a:pt x="6959474" y="6141466"/>
                    <a:pt x="6871208" y="6229731"/>
                    <a:pt x="6762242" y="6229731"/>
                  </a:cubicBezTo>
                  <a:lnTo>
                    <a:pt x="197231" y="6229731"/>
                  </a:lnTo>
                  <a:cubicBezTo>
                    <a:pt x="88265" y="6229731"/>
                    <a:pt x="0" y="6141466"/>
                    <a:pt x="0" y="603250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7" name="TextBox 87"/>
          <p:cNvSpPr txBox="1"/>
          <p:nvPr/>
        </p:nvSpPr>
        <p:spPr>
          <a:xfrm>
            <a:off x="12161330" y="3637940"/>
            <a:ext cx="4732572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Capacitate redusă sau foarte redusă, malul drept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2161330" y="4544635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41,2%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12161330" y="5306616"/>
            <a:ext cx="4732572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față de </a:t>
            </a: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29,6%</a:t>
            </a: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care o consideră bună sau foarte bună</a:t>
            </a:r>
          </a:p>
        </p:txBody>
      </p:sp>
      <p:grpSp>
        <p:nvGrpSpPr>
          <p:cNvPr id="90" name="Group 90"/>
          <p:cNvGrpSpPr/>
          <p:nvPr/>
        </p:nvGrpSpPr>
        <p:grpSpPr>
          <a:xfrm>
            <a:off x="12161330" y="6099010"/>
            <a:ext cx="4594727" cy="9525"/>
            <a:chOff x="0" y="0"/>
            <a:chExt cx="6126302" cy="12700"/>
          </a:xfrm>
        </p:grpSpPr>
        <p:sp>
          <p:nvSpPr>
            <p:cNvPr id="91" name="Freeform 91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2" name="TextBox 92"/>
          <p:cNvSpPr txBox="1"/>
          <p:nvPr/>
        </p:nvSpPr>
        <p:spPr>
          <a:xfrm>
            <a:off x="12161330" y="6184668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 57% și Sud 55%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au capacitate redusă; Chișinău 35%.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12161330" y="6992131"/>
            <a:ext cx="4732572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Exportatori: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45% bună; cei care nu exportă: 25%.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219124" y="9319260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53); total neponderat (N = 514). Mari, Sud și UTA au baze mici (n ≈ 30).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INDICELE DE PREGĂTIRE - DIMENSIUNE, EXPORT, PERFORMANȚĂ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50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Indicele de pregătire pentru piața UE după dimensiunea companiei și activitatea de export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63"/>
            <a:ext cx="981062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Dimensiune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3146508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 (1–9)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171636" y="3196047"/>
            <a:ext cx="4476626" cy="323755"/>
            <a:chOff x="0" y="0"/>
            <a:chExt cx="5968835" cy="4316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71636" y="3196047"/>
            <a:ext cx="2133505" cy="323755"/>
            <a:chOff x="0" y="0"/>
            <a:chExt cx="2844673" cy="431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44673" cy="431673"/>
            </a:xfrm>
            <a:custGeom>
              <a:avLst/>
              <a:gdLst/>
              <a:ahLst/>
              <a:cxnLst/>
              <a:rect l="l" t="t" r="r" b="b"/>
              <a:pathLst>
                <a:path w="28446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768473" y="0"/>
                  </a:lnTo>
                  <a:cubicBezTo>
                    <a:pt x="2810510" y="0"/>
                    <a:pt x="2844673" y="34163"/>
                    <a:pt x="2844673" y="76200"/>
                  </a:cubicBezTo>
                  <a:lnTo>
                    <a:pt x="2844673" y="355473"/>
                  </a:lnTo>
                  <a:cubicBezTo>
                    <a:pt x="2844673" y="397510"/>
                    <a:pt x="2810510" y="431673"/>
                    <a:pt x="27684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743398" y="3146508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47,6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05159" y="3159728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328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9124" y="3569256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Mici (10–49)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171636" y="3618776"/>
            <a:ext cx="4476626" cy="323755"/>
            <a:chOff x="0" y="0"/>
            <a:chExt cx="5968835" cy="4316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71636" y="3618776"/>
            <a:ext cx="2438371" cy="323755"/>
            <a:chOff x="0" y="0"/>
            <a:chExt cx="3251162" cy="4316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51200" cy="431673"/>
            </a:xfrm>
            <a:custGeom>
              <a:avLst/>
              <a:gdLst/>
              <a:ahLst/>
              <a:cxnLst/>
              <a:rect l="l" t="t" r="r" b="b"/>
              <a:pathLst>
                <a:path w="32512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175000" y="0"/>
                  </a:lnTo>
                  <a:cubicBezTo>
                    <a:pt x="3217037" y="0"/>
                    <a:pt x="3251200" y="34163"/>
                    <a:pt x="3251200" y="76200"/>
                  </a:cubicBezTo>
                  <a:lnTo>
                    <a:pt x="3251200" y="355473"/>
                  </a:lnTo>
                  <a:cubicBezTo>
                    <a:pt x="3251200" y="397510"/>
                    <a:pt x="3217037" y="431673"/>
                    <a:pt x="31750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743398" y="3569256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54,4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05159" y="3582476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53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19124" y="3991985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Medii (50–249)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4171636" y="4041505"/>
            <a:ext cx="4476626" cy="323755"/>
            <a:chOff x="0" y="0"/>
            <a:chExt cx="5968835" cy="43167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71636" y="4041505"/>
            <a:ext cx="2676496" cy="323755"/>
            <a:chOff x="0" y="0"/>
            <a:chExt cx="3568662" cy="43167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568700" cy="431673"/>
            </a:xfrm>
            <a:custGeom>
              <a:avLst/>
              <a:gdLst/>
              <a:ahLst/>
              <a:cxnLst/>
              <a:rect l="l" t="t" r="r" b="b"/>
              <a:pathLst>
                <a:path w="35687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492500" y="0"/>
                  </a:lnTo>
                  <a:cubicBezTo>
                    <a:pt x="3534537" y="0"/>
                    <a:pt x="3568700" y="34163"/>
                    <a:pt x="3568700" y="76200"/>
                  </a:cubicBezTo>
                  <a:lnTo>
                    <a:pt x="3568700" y="355473"/>
                  </a:lnTo>
                  <a:cubicBezTo>
                    <a:pt x="3568700" y="397510"/>
                    <a:pt x="3534537" y="431673"/>
                    <a:pt x="34925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8743398" y="3991985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59,8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05159" y="4005205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31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9124" y="4414704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Mari (250+)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71636" y="4464234"/>
            <a:ext cx="4476626" cy="323755"/>
            <a:chOff x="0" y="0"/>
            <a:chExt cx="5968835" cy="4316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71636" y="4464234"/>
            <a:ext cx="3552749" cy="323755"/>
            <a:chOff x="0" y="0"/>
            <a:chExt cx="4736998" cy="4316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736973" cy="431673"/>
            </a:xfrm>
            <a:custGeom>
              <a:avLst/>
              <a:gdLst/>
              <a:ahLst/>
              <a:cxnLst/>
              <a:rect l="l" t="t" r="r" b="b"/>
              <a:pathLst>
                <a:path w="47369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660773" y="0"/>
                  </a:lnTo>
                  <a:cubicBezTo>
                    <a:pt x="4702810" y="0"/>
                    <a:pt x="4736973" y="34163"/>
                    <a:pt x="4736973" y="76200"/>
                  </a:cubicBezTo>
                  <a:lnTo>
                    <a:pt x="4736973" y="355473"/>
                  </a:lnTo>
                  <a:cubicBezTo>
                    <a:pt x="4736973" y="397510"/>
                    <a:pt x="4702810" y="431673"/>
                    <a:pt x="46607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8743398" y="4414704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79,4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505159" y="4427934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31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19124" y="4837433"/>
            <a:ext cx="981062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Activitate de export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19124" y="5233597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Exportă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4171636" y="5283117"/>
            <a:ext cx="4476626" cy="323755"/>
            <a:chOff x="0" y="0"/>
            <a:chExt cx="5968835" cy="43167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171636" y="5283117"/>
            <a:ext cx="2562130" cy="323755"/>
            <a:chOff x="0" y="0"/>
            <a:chExt cx="3416173" cy="43167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416173" cy="431673"/>
            </a:xfrm>
            <a:custGeom>
              <a:avLst/>
              <a:gdLst/>
              <a:ahLst/>
              <a:cxnLst/>
              <a:rect l="l" t="t" r="r" b="b"/>
              <a:pathLst>
                <a:path w="34161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339973" y="0"/>
                  </a:lnTo>
                  <a:cubicBezTo>
                    <a:pt x="3382010" y="0"/>
                    <a:pt x="3416173" y="34163"/>
                    <a:pt x="3416173" y="76200"/>
                  </a:cubicBezTo>
                  <a:lnTo>
                    <a:pt x="3416173" y="355473"/>
                  </a:lnTo>
                  <a:cubicBezTo>
                    <a:pt x="3416173" y="397510"/>
                    <a:pt x="3382010" y="431673"/>
                    <a:pt x="33399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8743398" y="5233597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57,3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505159" y="5246827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130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19124" y="5656326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exportă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171636" y="5705846"/>
            <a:ext cx="4476626" cy="323755"/>
            <a:chOff x="0" y="0"/>
            <a:chExt cx="5968835" cy="4316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171636" y="5705846"/>
            <a:ext cx="2047751" cy="323755"/>
            <a:chOff x="0" y="0"/>
            <a:chExt cx="2730335" cy="43167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730373" cy="431673"/>
            </a:xfrm>
            <a:custGeom>
              <a:avLst/>
              <a:gdLst/>
              <a:ahLst/>
              <a:cxnLst/>
              <a:rect l="l" t="t" r="r" b="b"/>
              <a:pathLst>
                <a:path w="27303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654173" y="0"/>
                  </a:lnTo>
                  <a:cubicBezTo>
                    <a:pt x="2696210" y="0"/>
                    <a:pt x="2730373" y="34163"/>
                    <a:pt x="2730373" y="76200"/>
                  </a:cubicBezTo>
                  <a:lnTo>
                    <a:pt x="2730373" y="355473"/>
                  </a:lnTo>
                  <a:cubicBezTo>
                    <a:pt x="2730373" y="397510"/>
                    <a:pt x="2696210" y="431673"/>
                    <a:pt x="26541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8743398" y="5656326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45,7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9505159" y="5669556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313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19124" y="6079055"/>
            <a:ext cx="981062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Evoluția profitului (C04)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19124" y="6475209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Profit în scădere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4171636" y="6524739"/>
            <a:ext cx="4476626" cy="323755"/>
            <a:chOff x="0" y="0"/>
            <a:chExt cx="5968835" cy="4316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171636" y="6524739"/>
            <a:ext cx="1866871" cy="323755"/>
            <a:chOff x="0" y="0"/>
            <a:chExt cx="2489162" cy="43167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489200" cy="431673"/>
            </a:xfrm>
            <a:custGeom>
              <a:avLst/>
              <a:gdLst/>
              <a:ahLst/>
              <a:cxnLst/>
              <a:rect l="l" t="t" r="r" b="b"/>
              <a:pathLst>
                <a:path w="24892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413000" y="0"/>
                  </a:lnTo>
                  <a:cubicBezTo>
                    <a:pt x="2455037" y="0"/>
                    <a:pt x="2489200" y="34163"/>
                    <a:pt x="2489200" y="76200"/>
                  </a:cubicBezTo>
                  <a:lnTo>
                    <a:pt x="2489200" y="355473"/>
                  </a:lnTo>
                  <a:cubicBezTo>
                    <a:pt x="2489200" y="397510"/>
                    <a:pt x="2455037" y="431673"/>
                    <a:pt x="24130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8743398" y="6475209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41,7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9505159" y="6488440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156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19124" y="6897938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Profit neschimbat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4171636" y="6947468"/>
            <a:ext cx="4476626" cy="323755"/>
            <a:chOff x="0" y="0"/>
            <a:chExt cx="5968835" cy="43167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4171636" y="6947468"/>
            <a:ext cx="2305002" cy="323755"/>
            <a:chOff x="0" y="0"/>
            <a:chExt cx="3073336" cy="43167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073400" cy="431673"/>
            </a:xfrm>
            <a:custGeom>
              <a:avLst/>
              <a:gdLst/>
              <a:ahLst/>
              <a:cxnLst/>
              <a:rect l="l" t="t" r="r" b="b"/>
              <a:pathLst>
                <a:path w="30734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997200" y="0"/>
                  </a:lnTo>
                  <a:cubicBezTo>
                    <a:pt x="3039237" y="0"/>
                    <a:pt x="3073400" y="34163"/>
                    <a:pt x="3073400" y="76200"/>
                  </a:cubicBezTo>
                  <a:lnTo>
                    <a:pt x="3073400" y="355473"/>
                  </a:lnTo>
                  <a:cubicBezTo>
                    <a:pt x="3073400" y="397510"/>
                    <a:pt x="3039237" y="431673"/>
                    <a:pt x="29972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8743398" y="6897938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51,4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505159" y="6911169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197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219124" y="7320667"/>
            <a:ext cx="294310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Profit în creștere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4171636" y="7370188"/>
            <a:ext cx="4476626" cy="323755"/>
            <a:chOff x="0" y="0"/>
            <a:chExt cx="5968835" cy="431673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968873" cy="431673"/>
            </a:xfrm>
            <a:custGeom>
              <a:avLst/>
              <a:gdLst/>
              <a:ahLst/>
              <a:cxnLst/>
              <a:rect l="l" t="t" r="r" b="b"/>
              <a:pathLst>
                <a:path w="5968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892673" y="0"/>
                  </a:lnTo>
                  <a:cubicBezTo>
                    <a:pt x="5934710" y="0"/>
                    <a:pt x="5968873" y="34163"/>
                    <a:pt x="5968873" y="76200"/>
                  </a:cubicBezTo>
                  <a:lnTo>
                    <a:pt x="5968873" y="355473"/>
                  </a:lnTo>
                  <a:cubicBezTo>
                    <a:pt x="5968873" y="397510"/>
                    <a:pt x="5934710" y="431673"/>
                    <a:pt x="5892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171636" y="7370188"/>
            <a:ext cx="2495502" cy="323755"/>
            <a:chOff x="0" y="0"/>
            <a:chExt cx="3327336" cy="43167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327400" cy="431673"/>
            </a:xfrm>
            <a:custGeom>
              <a:avLst/>
              <a:gdLst/>
              <a:ahLst/>
              <a:cxnLst/>
              <a:rect l="l" t="t" r="r" b="b"/>
              <a:pathLst>
                <a:path w="33274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251200" y="0"/>
                  </a:lnTo>
                  <a:cubicBezTo>
                    <a:pt x="3293237" y="0"/>
                    <a:pt x="3327400" y="34163"/>
                    <a:pt x="3327400" y="76200"/>
                  </a:cubicBezTo>
                  <a:lnTo>
                    <a:pt x="3327400" y="355473"/>
                  </a:lnTo>
                  <a:cubicBezTo>
                    <a:pt x="3327400" y="397510"/>
                    <a:pt x="3293237" y="431673"/>
                    <a:pt x="32512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8743398" y="7320667"/>
            <a:ext cx="742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55,7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9505159" y="7333898"/>
            <a:ext cx="10285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n = 90</a:t>
            </a:r>
          </a:p>
        </p:txBody>
      </p:sp>
      <p:grpSp>
        <p:nvGrpSpPr>
          <p:cNvPr id="70" name="Group 70"/>
          <p:cNvGrpSpPr/>
          <p:nvPr/>
        </p:nvGrpSpPr>
        <p:grpSpPr>
          <a:xfrm>
            <a:off x="11201133" y="2788463"/>
            <a:ext cx="5867371" cy="5773093"/>
            <a:chOff x="0" y="0"/>
            <a:chExt cx="7823162" cy="7697457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7823200" cy="7697470"/>
            </a:xfrm>
            <a:custGeom>
              <a:avLst/>
              <a:gdLst/>
              <a:ahLst/>
              <a:cxnLst/>
              <a:rect l="l" t="t" r="r" b="b"/>
              <a:pathLst>
                <a:path w="7823200" h="7697470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7625969" y="0"/>
                  </a:lnTo>
                  <a:cubicBezTo>
                    <a:pt x="7734935" y="0"/>
                    <a:pt x="7823200" y="88265"/>
                    <a:pt x="7823200" y="197231"/>
                  </a:cubicBezTo>
                  <a:lnTo>
                    <a:pt x="7823200" y="7500239"/>
                  </a:lnTo>
                  <a:cubicBezTo>
                    <a:pt x="7823200" y="7609205"/>
                    <a:pt x="7734935" y="7697470"/>
                    <a:pt x="7625969" y="7697470"/>
                  </a:cubicBezTo>
                  <a:lnTo>
                    <a:pt x="197231" y="7697470"/>
                  </a:lnTo>
                  <a:cubicBezTo>
                    <a:pt x="88265" y="7697470"/>
                    <a:pt x="0" y="7609205"/>
                    <a:pt x="0" y="7500239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11513582" y="3062811"/>
            <a:ext cx="53997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Model de regresie (WLS, toți factorii împreună)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1513582" y="3639969"/>
            <a:ext cx="5399751" cy="619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1F5F7A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+23 puncte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1513582" y="4297099"/>
            <a:ext cx="5399751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companiile mari față de micro, la aceeași regiune, export și profit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1513582" y="5089493"/>
            <a:ext cx="5242474" cy="9525"/>
            <a:chOff x="0" y="0"/>
            <a:chExt cx="6989966" cy="12700"/>
          </a:xfrm>
        </p:grpSpPr>
        <p:sp>
          <p:nvSpPr>
            <p:cNvPr id="76" name="Freeform 76" descr="line"/>
            <p:cNvSpPr/>
            <p:nvPr/>
          </p:nvSpPr>
          <p:spPr>
            <a:xfrm>
              <a:off x="0" y="0"/>
              <a:ext cx="6989953" cy="12700"/>
            </a:xfrm>
            <a:custGeom>
              <a:avLst/>
              <a:gdLst/>
              <a:ahLst/>
              <a:cxnLst/>
              <a:rect l="l" t="t" r="r" b="b"/>
              <a:pathLst>
                <a:path w="6989953" h="12700">
                  <a:moveTo>
                    <a:pt x="0" y="0"/>
                  </a:moveTo>
                  <a:lnTo>
                    <a:pt x="6989953" y="0"/>
                  </a:lnTo>
                  <a:lnTo>
                    <a:pt x="69899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9" r="31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7" name="TextBox 77"/>
          <p:cNvSpPr txBox="1"/>
          <p:nvPr/>
        </p:nvSpPr>
        <p:spPr>
          <a:xfrm>
            <a:off x="11513582" y="5060918"/>
            <a:ext cx="5399751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 −7,1, Sud −11,0, UTA −6,7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față de Chișinău.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1513582" y="6514848"/>
            <a:ext cx="5399751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Climatul de afaceri (C05) nu mai are efect semnificativ după controlul celorlalți factori.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INDICELE DE PREGĂTIRE - REGIUNI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05757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Chișinăul și Centrul - cel mai mare indice de pregătire pentru piața UE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67145" y="6744148"/>
            <a:ext cx="5562728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% răspuns pozitiv (top 2) la UE1 informare, UE2 produse pregătite, UE3 resurse, UE4 competitivitate și % companii care exportă.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3241881"/>
            <a:ext cx="1885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Regiune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881" y="3241881"/>
            <a:ext cx="3237424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Indice 0-100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58014" y="3241881"/>
            <a:ext cx="116150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informare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38552" y="3241881"/>
            <a:ext cx="102857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produse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48059" y="3241881"/>
            <a:ext cx="102857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resurse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857567" y="3241881"/>
            <a:ext cx="16567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competitivitate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33334" y="3241881"/>
            <a:ext cx="102857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export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9124" y="3674250"/>
            <a:ext cx="1885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Chișinău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085881" y="3695138"/>
            <a:ext cx="3143126" cy="380876"/>
            <a:chOff x="0" y="0"/>
            <a:chExt cx="4190835" cy="5078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190873" cy="507873"/>
            </a:xfrm>
            <a:custGeom>
              <a:avLst/>
              <a:gdLst/>
              <a:ahLst/>
              <a:cxnLst/>
              <a:rect l="l" t="t" r="r" b="b"/>
              <a:pathLst>
                <a:path w="4190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114673" y="0"/>
                  </a:lnTo>
                  <a:cubicBezTo>
                    <a:pt x="4156710" y="0"/>
                    <a:pt x="4190873" y="34163"/>
                    <a:pt x="4190873" y="76200"/>
                  </a:cubicBezTo>
                  <a:lnTo>
                    <a:pt x="4190873" y="431673"/>
                  </a:lnTo>
                  <a:cubicBezTo>
                    <a:pt x="4190873" y="473710"/>
                    <a:pt x="4156710" y="507873"/>
                    <a:pt x="4114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085881" y="3695138"/>
            <a:ext cx="2343121" cy="380876"/>
            <a:chOff x="0" y="0"/>
            <a:chExt cx="3124162" cy="5078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24200" cy="507873"/>
            </a:xfrm>
            <a:custGeom>
              <a:avLst/>
              <a:gdLst/>
              <a:ahLst/>
              <a:cxnLst/>
              <a:rect l="l" t="t" r="r" b="b"/>
              <a:pathLst>
                <a:path w="3124200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48000" y="0"/>
                  </a:lnTo>
                  <a:cubicBezTo>
                    <a:pt x="3090037" y="0"/>
                    <a:pt x="3124200" y="34163"/>
                    <a:pt x="3124200" y="76200"/>
                  </a:cubicBezTo>
                  <a:lnTo>
                    <a:pt x="3124200" y="431673"/>
                  </a:lnTo>
                  <a:cubicBezTo>
                    <a:pt x="3124200" y="473710"/>
                    <a:pt x="3090037" y="507873"/>
                    <a:pt x="3048000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286138" y="3674250"/>
            <a:ext cx="160007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51,2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867145" y="3676145"/>
            <a:ext cx="952376" cy="419005"/>
            <a:chOff x="0" y="0"/>
            <a:chExt cx="1269835" cy="5586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876652" y="3676145"/>
            <a:ext cx="952376" cy="419005"/>
            <a:chOff x="0" y="0"/>
            <a:chExt cx="1269835" cy="55867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86159" y="3676145"/>
            <a:ext cx="952376" cy="419005"/>
            <a:chOff x="0" y="0"/>
            <a:chExt cx="1269835" cy="558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047976" y="3657009"/>
            <a:ext cx="952376" cy="419005"/>
            <a:chOff x="0" y="0"/>
            <a:chExt cx="1269835" cy="5586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81352" y="3657009"/>
            <a:ext cx="952376" cy="419005"/>
            <a:chOff x="0" y="0"/>
            <a:chExt cx="1269835" cy="55867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219124" y="4169378"/>
            <a:ext cx="1885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Centru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3085881" y="4190276"/>
            <a:ext cx="3143126" cy="380876"/>
            <a:chOff x="0" y="0"/>
            <a:chExt cx="4190835" cy="50783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190873" cy="507873"/>
            </a:xfrm>
            <a:custGeom>
              <a:avLst/>
              <a:gdLst/>
              <a:ahLst/>
              <a:cxnLst/>
              <a:rect l="l" t="t" r="r" b="b"/>
              <a:pathLst>
                <a:path w="4190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114673" y="0"/>
                  </a:lnTo>
                  <a:cubicBezTo>
                    <a:pt x="4156710" y="0"/>
                    <a:pt x="4190873" y="34163"/>
                    <a:pt x="4190873" y="76200"/>
                  </a:cubicBezTo>
                  <a:lnTo>
                    <a:pt x="4190873" y="431673"/>
                  </a:lnTo>
                  <a:cubicBezTo>
                    <a:pt x="4190873" y="473710"/>
                    <a:pt x="4156710" y="507873"/>
                    <a:pt x="4114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3085881" y="4190276"/>
            <a:ext cx="2285876" cy="380876"/>
            <a:chOff x="0" y="0"/>
            <a:chExt cx="3047835" cy="50783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3047873" cy="507873"/>
            </a:xfrm>
            <a:custGeom>
              <a:avLst/>
              <a:gdLst/>
              <a:ahLst/>
              <a:cxnLst/>
              <a:rect l="l" t="t" r="r" b="b"/>
              <a:pathLst>
                <a:path w="3047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971673" y="0"/>
                  </a:lnTo>
                  <a:cubicBezTo>
                    <a:pt x="3013710" y="0"/>
                    <a:pt x="3047873" y="34163"/>
                    <a:pt x="3047873" y="76200"/>
                  </a:cubicBezTo>
                  <a:lnTo>
                    <a:pt x="3047873" y="431673"/>
                  </a:lnTo>
                  <a:cubicBezTo>
                    <a:pt x="3047873" y="473710"/>
                    <a:pt x="3013710" y="507873"/>
                    <a:pt x="2971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6286138" y="4169378"/>
            <a:ext cx="160007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49,9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7867145" y="4171283"/>
            <a:ext cx="952376" cy="419005"/>
            <a:chOff x="0" y="0"/>
            <a:chExt cx="1269835" cy="55867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38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876652" y="4171283"/>
            <a:ext cx="952376" cy="419005"/>
            <a:chOff x="0" y="0"/>
            <a:chExt cx="1269835" cy="5586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42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886159" y="4171283"/>
            <a:ext cx="952376" cy="419005"/>
            <a:chOff x="0" y="0"/>
            <a:chExt cx="1269835" cy="5586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1047976" y="4171283"/>
            <a:ext cx="952376" cy="419005"/>
            <a:chOff x="0" y="0"/>
            <a:chExt cx="1269835" cy="558673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81352" y="4190276"/>
            <a:ext cx="952376" cy="419005"/>
            <a:chOff x="0" y="0"/>
            <a:chExt cx="1269835" cy="55867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22</a:t>
              </a:r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1219124" y="4664516"/>
            <a:ext cx="1885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Nord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3085881" y="4685405"/>
            <a:ext cx="3143126" cy="380876"/>
            <a:chOff x="0" y="0"/>
            <a:chExt cx="4190835" cy="50783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190873" cy="507873"/>
            </a:xfrm>
            <a:custGeom>
              <a:avLst/>
              <a:gdLst/>
              <a:ahLst/>
              <a:cxnLst/>
              <a:rect l="l" t="t" r="r" b="b"/>
              <a:pathLst>
                <a:path w="4190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114673" y="0"/>
                  </a:lnTo>
                  <a:cubicBezTo>
                    <a:pt x="4156710" y="0"/>
                    <a:pt x="4190873" y="34163"/>
                    <a:pt x="4190873" y="76200"/>
                  </a:cubicBezTo>
                  <a:lnTo>
                    <a:pt x="4190873" y="431673"/>
                  </a:lnTo>
                  <a:cubicBezTo>
                    <a:pt x="4190873" y="473710"/>
                    <a:pt x="4156710" y="507873"/>
                    <a:pt x="4114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3085881" y="4685405"/>
            <a:ext cx="1971627" cy="380876"/>
            <a:chOff x="0" y="0"/>
            <a:chExt cx="2628836" cy="5078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628773" cy="507873"/>
            </a:xfrm>
            <a:custGeom>
              <a:avLst/>
              <a:gdLst/>
              <a:ahLst/>
              <a:cxnLst/>
              <a:rect l="l" t="t" r="r" b="b"/>
              <a:pathLst>
                <a:path w="26287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552573" y="0"/>
                  </a:lnTo>
                  <a:cubicBezTo>
                    <a:pt x="2594610" y="0"/>
                    <a:pt x="2628773" y="34163"/>
                    <a:pt x="2628773" y="76200"/>
                  </a:cubicBezTo>
                  <a:lnTo>
                    <a:pt x="2628773" y="431673"/>
                  </a:lnTo>
                  <a:cubicBezTo>
                    <a:pt x="2628773" y="473710"/>
                    <a:pt x="2594610" y="507873"/>
                    <a:pt x="25525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6286138" y="4664516"/>
            <a:ext cx="160007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43,0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7867145" y="4666412"/>
            <a:ext cx="952376" cy="419005"/>
            <a:chOff x="0" y="0"/>
            <a:chExt cx="1269835" cy="558673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876652" y="4666412"/>
            <a:ext cx="952376" cy="419005"/>
            <a:chOff x="0" y="0"/>
            <a:chExt cx="1269835" cy="558673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29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886159" y="4666412"/>
            <a:ext cx="952376" cy="419005"/>
            <a:chOff x="0" y="0"/>
            <a:chExt cx="1269835" cy="55867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1047976" y="4647276"/>
            <a:ext cx="952376" cy="419005"/>
            <a:chOff x="0" y="0"/>
            <a:chExt cx="1269835" cy="558673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16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2343252" y="4685405"/>
            <a:ext cx="952376" cy="419005"/>
            <a:chOff x="0" y="0"/>
            <a:chExt cx="1269835" cy="558673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</a:t>
              </a:r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1219124" y="5159645"/>
            <a:ext cx="1885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UTA Găgăuzia</a:t>
            </a:r>
          </a:p>
        </p:txBody>
      </p:sp>
      <p:grpSp>
        <p:nvGrpSpPr>
          <p:cNvPr id="76" name="Group 76"/>
          <p:cNvGrpSpPr/>
          <p:nvPr/>
        </p:nvGrpSpPr>
        <p:grpSpPr>
          <a:xfrm>
            <a:off x="3085881" y="5180543"/>
            <a:ext cx="3143126" cy="380876"/>
            <a:chOff x="0" y="0"/>
            <a:chExt cx="4190835" cy="507835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4190873" cy="507873"/>
            </a:xfrm>
            <a:custGeom>
              <a:avLst/>
              <a:gdLst/>
              <a:ahLst/>
              <a:cxnLst/>
              <a:rect l="l" t="t" r="r" b="b"/>
              <a:pathLst>
                <a:path w="4190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114673" y="0"/>
                  </a:lnTo>
                  <a:cubicBezTo>
                    <a:pt x="4156710" y="0"/>
                    <a:pt x="4190873" y="34163"/>
                    <a:pt x="4190873" y="76200"/>
                  </a:cubicBezTo>
                  <a:lnTo>
                    <a:pt x="4190873" y="431673"/>
                  </a:lnTo>
                  <a:cubicBezTo>
                    <a:pt x="4190873" y="473710"/>
                    <a:pt x="4156710" y="507873"/>
                    <a:pt x="4114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3085881" y="5180543"/>
            <a:ext cx="1914496" cy="380876"/>
            <a:chOff x="0" y="0"/>
            <a:chExt cx="2552662" cy="507835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2552700" cy="507873"/>
            </a:xfrm>
            <a:custGeom>
              <a:avLst/>
              <a:gdLst/>
              <a:ahLst/>
              <a:cxnLst/>
              <a:rect l="l" t="t" r="r" b="b"/>
              <a:pathLst>
                <a:path w="2552700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476500" y="0"/>
                  </a:lnTo>
                  <a:cubicBezTo>
                    <a:pt x="2518537" y="0"/>
                    <a:pt x="2552700" y="34163"/>
                    <a:pt x="2552700" y="76200"/>
                  </a:cubicBezTo>
                  <a:lnTo>
                    <a:pt x="2552700" y="431673"/>
                  </a:lnTo>
                  <a:cubicBezTo>
                    <a:pt x="2552700" y="473710"/>
                    <a:pt x="2518537" y="507873"/>
                    <a:pt x="2476500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6286138" y="5159645"/>
            <a:ext cx="160007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41,9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7867145" y="5161540"/>
            <a:ext cx="952376" cy="419005"/>
            <a:chOff x="0" y="0"/>
            <a:chExt cx="1269835" cy="558673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8876652" y="5161540"/>
            <a:ext cx="952376" cy="419005"/>
            <a:chOff x="0" y="0"/>
            <a:chExt cx="1269835" cy="558673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9886159" y="5161540"/>
            <a:ext cx="952376" cy="419005"/>
            <a:chOff x="0" y="0"/>
            <a:chExt cx="1269835" cy="558673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1047976" y="5161540"/>
            <a:ext cx="952376" cy="419005"/>
            <a:chOff x="0" y="0"/>
            <a:chExt cx="1269835" cy="558673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2343252" y="5161540"/>
            <a:ext cx="952376" cy="419005"/>
            <a:chOff x="0" y="0"/>
            <a:chExt cx="1269835" cy="558673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</a:t>
              </a:r>
            </a:p>
          </p:txBody>
        </p:sp>
      </p:grpSp>
      <p:sp>
        <p:nvSpPr>
          <p:cNvPr id="96" name="TextBox 96"/>
          <p:cNvSpPr txBox="1"/>
          <p:nvPr/>
        </p:nvSpPr>
        <p:spPr>
          <a:xfrm>
            <a:off x="1219124" y="5654783"/>
            <a:ext cx="18858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Sud</a:t>
            </a:r>
          </a:p>
        </p:txBody>
      </p:sp>
      <p:grpSp>
        <p:nvGrpSpPr>
          <p:cNvPr id="97" name="Group 97"/>
          <p:cNvGrpSpPr/>
          <p:nvPr/>
        </p:nvGrpSpPr>
        <p:grpSpPr>
          <a:xfrm>
            <a:off x="3085881" y="5675671"/>
            <a:ext cx="3143126" cy="380876"/>
            <a:chOff x="0" y="0"/>
            <a:chExt cx="4190835" cy="507835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4190873" cy="507873"/>
            </a:xfrm>
            <a:custGeom>
              <a:avLst/>
              <a:gdLst/>
              <a:ahLst/>
              <a:cxnLst/>
              <a:rect l="l" t="t" r="r" b="b"/>
              <a:pathLst>
                <a:path w="4190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114673" y="0"/>
                  </a:lnTo>
                  <a:cubicBezTo>
                    <a:pt x="4156710" y="0"/>
                    <a:pt x="4190873" y="34163"/>
                    <a:pt x="4190873" y="76200"/>
                  </a:cubicBezTo>
                  <a:lnTo>
                    <a:pt x="4190873" y="431673"/>
                  </a:lnTo>
                  <a:cubicBezTo>
                    <a:pt x="4190873" y="473710"/>
                    <a:pt x="4156710" y="507873"/>
                    <a:pt x="4114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3085881" y="5675671"/>
            <a:ext cx="1752505" cy="380876"/>
            <a:chOff x="0" y="0"/>
            <a:chExt cx="2336673" cy="507835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2336673" cy="507873"/>
            </a:xfrm>
            <a:custGeom>
              <a:avLst/>
              <a:gdLst/>
              <a:ahLst/>
              <a:cxnLst/>
              <a:rect l="l" t="t" r="r" b="b"/>
              <a:pathLst>
                <a:path w="23366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260473" y="0"/>
                  </a:lnTo>
                  <a:cubicBezTo>
                    <a:pt x="2302510" y="0"/>
                    <a:pt x="2336673" y="34163"/>
                    <a:pt x="2336673" y="76200"/>
                  </a:cubicBezTo>
                  <a:lnTo>
                    <a:pt x="2336673" y="431673"/>
                  </a:lnTo>
                  <a:cubicBezTo>
                    <a:pt x="2336673" y="473710"/>
                    <a:pt x="2302510" y="507873"/>
                    <a:pt x="22604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2862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6286138" y="5654783"/>
            <a:ext cx="160007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38,3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grpSp>
        <p:nvGrpSpPr>
          <p:cNvPr id="102" name="Group 102"/>
          <p:cNvGrpSpPr/>
          <p:nvPr/>
        </p:nvGrpSpPr>
        <p:grpSpPr>
          <a:xfrm>
            <a:off x="7867145" y="5656678"/>
            <a:ext cx="952376" cy="419005"/>
            <a:chOff x="0" y="0"/>
            <a:chExt cx="1269835" cy="558673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8876652" y="5656678"/>
            <a:ext cx="952376" cy="419005"/>
            <a:chOff x="0" y="0"/>
            <a:chExt cx="1269835" cy="558673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9886159" y="5656678"/>
            <a:ext cx="952376" cy="419005"/>
            <a:chOff x="0" y="0"/>
            <a:chExt cx="1269835" cy="558673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11047976" y="5656678"/>
            <a:ext cx="952376" cy="419005"/>
            <a:chOff x="0" y="0"/>
            <a:chExt cx="1269835" cy="558673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12343252" y="5637695"/>
            <a:ext cx="952376" cy="419005"/>
            <a:chOff x="0" y="0"/>
            <a:chExt cx="1269835" cy="558673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1269873" cy="558673"/>
            </a:xfrm>
            <a:custGeom>
              <a:avLst/>
              <a:gdLst/>
              <a:ahLst/>
              <a:cxnLst/>
              <a:rect l="l" t="t" r="r" b="b"/>
              <a:pathLst>
                <a:path w="1269873" h="558673">
                  <a:moveTo>
                    <a:pt x="0" y="0"/>
                  </a:moveTo>
                  <a:lnTo>
                    <a:pt x="1269873" y="0"/>
                  </a:lnTo>
                  <a:lnTo>
                    <a:pt x="1269873" y="558673"/>
                  </a:lnTo>
                  <a:lnTo>
                    <a:pt x="0" y="558673"/>
                  </a:lnTo>
                  <a:close/>
                </a:path>
              </a:pathLst>
            </a:custGeom>
            <a:solidFill>
              <a:srgbClr val="F0B16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104775"/>
              <a:ext cx="1269835" cy="66344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12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13437584" y="3365773"/>
            <a:ext cx="3905126" cy="5247536"/>
            <a:chOff x="0" y="0"/>
            <a:chExt cx="5206835" cy="6996715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5206873" cy="6996740"/>
            </a:xfrm>
            <a:custGeom>
              <a:avLst/>
              <a:gdLst/>
              <a:ahLst/>
              <a:cxnLst/>
              <a:rect l="l" t="t" r="r" b="b"/>
              <a:pathLst>
                <a:path w="5206873" h="6996740">
                  <a:moveTo>
                    <a:pt x="0" y="212757"/>
                  </a:moveTo>
                  <a:cubicBezTo>
                    <a:pt x="0" y="95289"/>
                    <a:pt x="88392" y="0"/>
                    <a:pt x="197358" y="0"/>
                  </a:cubicBezTo>
                  <a:lnTo>
                    <a:pt x="5009515" y="0"/>
                  </a:lnTo>
                  <a:cubicBezTo>
                    <a:pt x="5118481" y="0"/>
                    <a:pt x="5206873" y="95289"/>
                    <a:pt x="5206873" y="212757"/>
                  </a:cubicBezTo>
                  <a:lnTo>
                    <a:pt x="5206873" y="6783986"/>
                  </a:lnTo>
                  <a:cubicBezTo>
                    <a:pt x="5206873" y="6901454"/>
                    <a:pt x="5118481" y="6996740"/>
                    <a:pt x="5009515" y="6996740"/>
                  </a:cubicBezTo>
                  <a:lnTo>
                    <a:pt x="197358" y="6996740"/>
                  </a:lnTo>
                  <a:cubicBezTo>
                    <a:pt x="88392" y="6996740"/>
                    <a:pt x="0" y="6901454"/>
                    <a:pt x="0" y="6783986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9" name="TextBox 119"/>
          <p:cNvSpPr txBox="1"/>
          <p:nvPr/>
        </p:nvSpPr>
        <p:spPr>
          <a:xfrm>
            <a:off x="13714790" y="3618909"/>
            <a:ext cx="3457175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doar 5% exportă și 13% sunt informate.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13714790" y="4411132"/>
            <a:ext cx="3457175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resurse 13%, competitivitate 15%.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3714790" y="5159645"/>
            <a:ext cx="3457175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competitivitate 16%, deși 28% exportă.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13714790" y="6018447"/>
            <a:ext cx="3457175" cy="1360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După controlul dimensiunii companiei și exportului, diferențele rămân: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 −11, Nord −7, UTA −7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puncte.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1219124" y="9319241"/>
            <a:ext cx="16324993" cy="621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ponderat. Bazele din Sud (n = 29), UTA Găgăuzia (n = 31) și malul stâng (n = 37 pentru indice) sunt mici, intervalele de încredere se suprapun: diferențele sunt orientative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1219124" y="6153788"/>
            <a:ext cx="188582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stâng</a:t>
            </a:r>
          </a:p>
        </p:txBody>
      </p:sp>
      <p:grpSp>
        <p:nvGrpSpPr>
          <p:cNvPr id="125" name="Group 125"/>
          <p:cNvGrpSpPr/>
          <p:nvPr/>
        </p:nvGrpSpPr>
        <p:grpSpPr>
          <a:xfrm>
            <a:off x="3104950" y="6148135"/>
            <a:ext cx="3143126" cy="380876"/>
            <a:chOff x="0" y="0"/>
            <a:chExt cx="4190835" cy="507835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4190873" cy="507873"/>
            </a:xfrm>
            <a:custGeom>
              <a:avLst/>
              <a:gdLst/>
              <a:ahLst/>
              <a:cxnLst/>
              <a:rect l="l" t="t" r="r" b="b"/>
              <a:pathLst>
                <a:path w="4190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114673" y="0"/>
                  </a:lnTo>
                  <a:cubicBezTo>
                    <a:pt x="4156710" y="0"/>
                    <a:pt x="4190873" y="34163"/>
                    <a:pt x="4190873" y="76200"/>
                  </a:cubicBezTo>
                  <a:lnTo>
                    <a:pt x="4190873" y="431673"/>
                  </a:lnTo>
                  <a:cubicBezTo>
                    <a:pt x="4190873" y="473710"/>
                    <a:pt x="4156710" y="507873"/>
                    <a:pt x="4114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7" name="TextBox 127"/>
          <p:cNvSpPr txBox="1"/>
          <p:nvPr/>
        </p:nvSpPr>
        <p:spPr>
          <a:xfrm>
            <a:off x="6323305" y="6161408"/>
            <a:ext cx="1600076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48,3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</a:p>
        </p:txBody>
      </p:sp>
      <p:grpSp>
        <p:nvGrpSpPr>
          <p:cNvPr id="128" name="Group 128"/>
          <p:cNvGrpSpPr/>
          <p:nvPr/>
        </p:nvGrpSpPr>
        <p:grpSpPr>
          <a:xfrm>
            <a:off x="3104950" y="6170847"/>
            <a:ext cx="2149565" cy="358164"/>
            <a:chOff x="0" y="0"/>
            <a:chExt cx="3047835" cy="507835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3047873" cy="507873"/>
            </a:xfrm>
            <a:custGeom>
              <a:avLst/>
              <a:gdLst/>
              <a:ahLst/>
              <a:cxnLst/>
              <a:rect l="l" t="t" r="r" b="b"/>
              <a:pathLst>
                <a:path w="3047873" h="507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971673" y="0"/>
                  </a:lnTo>
                  <a:cubicBezTo>
                    <a:pt x="3013710" y="0"/>
                    <a:pt x="3047873" y="34163"/>
                    <a:pt x="3047873" y="76200"/>
                  </a:cubicBezTo>
                  <a:lnTo>
                    <a:pt x="3047873" y="431673"/>
                  </a:lnTo>
                  <a:cubicBezTo>
                    <a:pt x="3047873" y="473710"/>
                    <a:pt x="3013710" y="507873"/>
                    <a:pt x="2971673" y="507873"/>
                  </a:cubicBezTo>
                  <a:lnTo>
                    <a:pt x="76200" y="507873"/>
                  </a:lnTo>
                  <a:cubicBezTo>
                    <a:pt x="34163" y="507873"/>
                    <a:pt x="0" y="473710"/>
                    <a:pt x="0" y="4316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7867145" y="6170847"/>
            <a:ext cx="952376" cy="438912"/>
            <a:chOff x="0" y="0"/>
            <a:chExt cx="1269835" cy="585216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1269873" cy="585216"/>
            </a:xfrm>
            <a:custGeom>
              <a:avLst/>
              <a:gdLst/>
              <a:ahLst/>
              <a:cxnLst/>
              <a:rect l="l" t="t" r="r" b="b"/>
              <a:pathLst>
                <a:path w="1269873" h="585216">
                  <a:moveTo>
                    <a:pt x="0" y="0"/>
                  </a:moveTo>
                  <a:lnTo>
                    <a:pt x="1269873" y="0"/>
                  </a:lnTo>
                  <a:lnTo>
                    <a:pt x="1269873" y="585216"/>
                  </a:lnTo>
                  <a:lnTo>
                    <a:pt x="0" y="585216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-104775"/>
              <a:ext cx="1269835" cy="68999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8876652" y="6170847"/>
            <a:ext cx="952376" cy="438912"/>
            <a:chOff x="0" y="0"/>
            <a:chExt cx="1269835" cy="585216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1269873" cy="585216"/>
            </a:xfrm>
            <a:custGeom>
              <a:avLst/>
              <a:gdLst/>
              <a:ahLst/>
              <a:cxnLst/>
              <a:rect l="l" t="t" r="r" b="b"/>
              <a:pathLst>
                <a:path w="1269873" h="585216">
                  <a:moveTo>
                    <a:pt x="0" y="0"/>
                  </a:moveTo>
                  <a:lnTo>
                    <a:pt x="1269873" y="0"/>
                  </a:lnTo>
                  <a:lnTo>
                    <a:pt x="1269873" y="585216"/>
                  </a:lnTo>
                  <a:lnTo>
                    <a:pt x="0" y="585216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104775"/>
              <a:ext cx="1269835" cy="68999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49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9905228" y="6148135"/>
            <a:ext cx="952376" cy="438912"/>
            <a:chOff x="0" y="0"/>
            <a:chExt cx="1269835" cy="585216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1269873" cy="585216"/>
            </a:xfrm>
            <a:custGeom>
              <a:avLst/>
              <a:gdLst/>
              <a:ahLst/>
              <a:cxnLst/>
              <a:rect l="l" t="t" r="r" b="b"/>
              <a:pathLst>
                <a:path w="1269873" h="585216">
                  <a:moveTo>
                    <a:pt x="0" y="0"/>
                  </a:moveTo>
                  <a:lnTo>
                    <a:pt x="1269873" y="0"/>
                  </a:lnTo>
                  <a:lnTo>
                    <a:pt x="1269873" y="585216"/>
                  </a:lnTo>
                  <a:lnTo>
                    <a:pt x="0" y="585216"/>
                  </a:lnTo>
                  <a:close/>
                </a:path>
              </a:pathLst>
            </a:custGeom>
            <a:solidFill>
              <a:srgbClr val="F7DFC4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0" y="-104775"/>
              <a:ext cx="1269835" cy="68999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</a:t>
              </a:r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11047976" y="6148135"/>
            <a:ext cx="952376" cy="438912"/>
            <a:chOff x="0" y="0"/>
            <a:chExt cx="1269835" cy="585216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1269873" cy="585216"/>
            </a:xfrm>
            <a:custGeom>
              <a:avLst/>
              <a:gdLst/>
              <a:ahLst/>
              <a:cxnLst/>
              <a:rect l="l" t="t" r="r" b="b"/>
              <a:pathLst>
                <a:path w="1269873" h="585216">
                  <a:moveTo>
                    <a:pt x="0" y="0"/>
                  </a:moveTo>
                  <a:lnTo>
                    <a:pt x="1269873" y="0"/>
                  </a:lnTo>
                  <a:lnTo>
                    <a:pt x="1269873" y="585216"/>
                  </a:lnTo>
                  <a:lnTo>
                    <a:pt x="0" y="585216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104775"/>
              <a:ext cx="1269835" cy="68999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29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12343252" y="6130473"/>
            <a:ext cx="952376" cy="438912"/>
            <a:chOff x="0" y="0"/>
            <a:chExt cx="1269835" cy="585216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1269873" cy="585216"/>
            </a:xfrm>
            <a:custGeom>
              <a:avLst/>
              <a:gdLst/>
              <a:ahLst/>
              <a:cxnLst/>
              <a:rect l="l" t="t" r="r" b="b"/>
              <a:pathLst>
                <a:path w="1269873" h="585216">
                  <a:moveTo>
                    <a:pt x="0" y="0"/>
                  </a:moveTo>
                  <a:lnTo>
                    <a:pt x="1269873" y="0"/>
                  </a:lnTo>
                  <a:lnTo>
                    <a:pt x="1269873" y="585216"/>
                  </a:lnTo>
                  <a:lnTo>
                    <a:pt x="0" y="585216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0" y="-104775"/>
              <a:ext cx="1269835" cy="689991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294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</a:t>
              </a:r>
            </a:p>
          </p:txBody>
        </p:sp>
      </p:grpSp>
      <p:sp>
        <p:nvSpPr>
          <p:cNvPr id="145" name="TextBox 145"/>
          <p:cNvSpPr txBox="1"/>
          <p:nvPr/>
        </p:nvSpPr>
        <p:spPr>
          <a:xfrm>
            <a:off x="13714790" y="7464342"/>
            <a:ext cx="3905126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9"/>
              </a:lnSpc>
              <a:spcBef>
                <a:spcPct val="0"/>
              </a:spcBef>
            </a:pPr>
            <a:r>
              <a:rPr lang="en-US" sz="1950" b="1" u="none" strike="noStrike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 </a:t>
            </a:r>
            <a:r>
              <a:rPr lang="en-US" sz="1950" u="none" strike="noStrike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indice 48,3, la fel ca pe malul drept, dar doar 21% se consideră bine informate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RELAȚIA CU PIAȚA UE </a:t>
            </a:r>
            <a:r>
              <a:rPr lang="en-US" sz="1800" b="1" spc="225">
                <a:solidFill>
                  <a:srgbClr val="3F7A2E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(DOAR EXPORTATORI)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6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Exportul și vânzările pe piața Uniunii Europene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50382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Care este în prezent relația companiei dumneavoastră cu piața Uniunii Europene? (companiile cu activitate pe piețe externe)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19124" y="3409283"/>
            <a:ext cx="228505" cy="228505"/>
            <a:chOff x="0" y="0"/>
            <a:chExt cx="304673" cy="3046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523762" y="3325492"/>
            <a:ext cx="176224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Vând deja în UE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3286001" y="3409283"/>
            <a:ext cx="228505" cy="228505"/>
            <a:chOff x="0" y="0"/>
            <a:chExt cx="304673" cy="304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90639" y="3325492"/>
            <a:ext cx="30167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Parteneri, activitate limitată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607369" y="3409283"/>
            <a:ext cx="228505" cy="228505"/>
            <a:chOff x="0" y="0"/>
            <a:chExt cx="304673" cy="3046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50800"/>
                  </a:moveTo>
                  <a:cubicBezTo>
                    <a:pt x="0" y="22733"/>
                    <a:pt x="22733" y="0"/>
                    <a:pt x="50800" y="0"/>
                  </a:cubicBezTo>
                  <a:lnTo>
                    <a:pt x="253873" y="0"/>
                  </a:lnTo>
                  <a:cubicBezTo>
                    <a:pt x="281940" y="0"/>
                    <a:pt x="304673" y="22733"/>
                    <a:pt x="304673" y="50800"/>
                  </a:cubicBezTo>
                  <a:lnTo>
                    <a:pt x="304673" y="253873"/>
                  </a:lnTo>
                  <a:cubicBezTo>
                    <a:pt x="304673" y="281940"/>
                    <a:pt x="281940" y="304673"/>
                    <a:pt x="253873" y="304673"/>
                  </a:cubicBezTo>
                  <a:lnTo>
                    <a:pt x="50800" y="304673"/>
                  </a:lnTo>
                  <a:cubicBezTo>
                    <a:pt x="22733" y="304673"/>
                    <a:pt x="0" y="281940"/>
                    <a:pt x="0" y="253873"/>
                  </a:cubicBez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911997" y="3325492"/>
            <a:ext cx="118953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Pregătesc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01546" y="3409283"/>
            <a:ext cx="228505" cy="228505"/>
            <a:chOff x="0" y="0"/>
            <a:chExt cx="304673" cy="304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4673" cy="304673"/>
            </a:xfrm>
            <a:custGeom>
              <a:avLst/>
              <a:gdLst/>
              <a:ahLst/>
              <a:cxnLst/>
              <a:rect l="l" t="t" r="r" b="b"/>
              <a:pathLst>
                <a:path w="304673" h="304673">
                  <a:moveTo>
                    <a:pt x="0" y="46355"/>
                  </a:moveTo>
                  <a:cubicBezTo>
                    <a:pt x="0" y="20828"/>
                    <a:pt x="20828" y="0"/>
                    <a:pt x="46355" y="0"/>
                  </a:cubicBezTo>
                  <a:lnTo>
                    <a:pt x="258318" y="0"/>
                  </a:lnTo>
                  <a:cubicBezTo>
                    <a:pt x="283972" y="0"/>
                    <a:pt x="304673" y="20828"/>
                    <a:pt x="304673" y="46355"/>
                  </a:cubicBezTo>
                  <a:lnTo>
                    <a:pt x="304673" y="258318"/>
                  </a:lnTo>
                  <a:cubicBezTo>
                    <a:pt x="304673" y="283972"/>
                    <a:pt x="283845" y="304673"/>
                    <a:pt x="258318" y="304673"/>
                  </a:cubicBezTo>
                  <a:lnTo>
                    <a:pt x="46355" y="304673"/>
                  </a:lnTo>
                  <a:cubicBezTo>
                    <a:pt x="20828" y="304673"/>
                    <a:pt x="0" y="283845"/>
                    <a:pt x="0" y="258318"/>
                  </a:cubicBezTo>
                  <a:close/>
                </a:path>
              </a:pathLst>
            </a:custGeom>
            <a:solidFill>
              <a:srgbClr val="E7EAE0"/>
            </a:solidFill>
            <a:ln w="9525" cap="sq">
              <a:solidFill>
                <a:srgbClr val="B5BBAE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8406174" y="3325492"/>
            <a:ext cx="120577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Interesați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19124" y="3986451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drept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009633" y="3835994"/>
            <a:ext cx="3628996" cy="723871"/>
            <a:chOff x="0" y="0"/>
            <a:chExt cx="4838662" cy="96516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38700" cy="965200"/>
            </a:xfrm>
            <a:custGeom>
              <a:avLst/>
              <a:gdLst/>
              <a:ahLst/>
              <a:cxnLst/>
              <a:rect l="l" t="t" r="r" b="b"/>
              <a:pathLst>
                <a:path w="4838700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4838700" y="0"/>
                  </a:lnTo>
                  <a:lnTo>
                    <a:pt x="4838700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838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43,3%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38639" y="3835994"/>
            <a:ext cx="2571626" cy="723871"/>
            <a:chOff x="0" y="0"/>
            <a:chExt cx="3428835" cy="9651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28873" cy="965200"/>
            </a:xfrm>
            <a:custGeom>
              <a:avLst/>
              <a:gdLst/>
              <a:ahLst/>
              <a:cxnLst/>
              <a:rect l="l" t="t" r="r" b="b"/>
              <a:pathLst>
                <a:path w="3428873" h="965200">
                  <a:moveTo>
                    <a:pt x="0" y="0"/>
                  </a:moveTo>
                  <a:lnTo>
                    <a:pt x="3428873" y="0"/>
                  </a:lnTo>
                  <a:lnTo>
                    <a:pt x="3428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3428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30,7%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210265" y="3835994"/>
            <a:ext cx="1219124" cy="723871"/>
            <a:chOff x="0" y="0"/>
            <a:chExt cx="1625498" cy="96516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25473" cy="965200"/>
            </a:xfrm>
            <a:custGeom>
              <a:avLst/>
              <a:gdLst/>
              <a:ahLst/>
              <a:cxnLst/>
              <a:rect l="l" t="t" r="r" b="b"/>
              <a:pathLst>
                <a:path w="1625473" h="965200">
                  <a:moveTo>
                    <a:pt x="0" y="0"/>
                  </a:moveTo>
                  <a:lnTo>
                    <a:pt x="1625473" y="0"/>
                  </a:lnTo>
                  <a:lnTo>
                    <a:pt x="16254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16254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14,5%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429399" y="3835994"/>
            <a:ext cx="971502" cy="723871"/>
            <a:chOff x="0" y="0"/>
            <a:chExt cx="1295336" cy="96516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95273" cy="965200"/>
            </a:xfrm>
            <a:custGeom>
              <a:avLst/>
              <a:gdLst/>
              <a:ahLst/>
              <a:cxnLst/>
              <a:rect l="l" t="t" r="r" b="b"/>
              <a:pathLst>
                <a:path w="1295273" h="965200">
                  <a:moveTo>
                    <a:pt x="1193673" y="0"/>
                  </a:moveTo>
                  <a:cubicBezTo>
                    <a:pt x="1249807" y="0"/>
                    <a:pt x="1295273" y="45466"/>
                    <a:pt x="1295273" y="101600"/>
                  </a:cubicBezTo>
                  <a:lnTo>
                    <a:pt x="1295273" y="863600"/>
                  </a:lnTo>
                  <a:cubicBezTo>
                    <a:pt x="1295273" y="919734"/>
                    <a:pt x="1249807" y="965200"/>
                    <a:pt x="1193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295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11,6%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219124" y="4862713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3009633" y="4712237"/>
            <a:ext cx="3876627" cy="723871"/>
            <a:chOff x="0" y="0"/>
            <a:chExt cx="5168836" cy="96516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168773" cy="965200"/>
            </a:xfrm>
            <a:custGeom>
              <a:avLst/>
              <a:gdLst/>
              <a:ahLst/>
              <a:cxnLst/>
              <a:rect l="l" t="t" r="r" b="b"/>
              <a:pathLst>
                <a:path w="51687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5168773" y="0"/>
                  </a:lnTo>
                  <a:lnTo>
                    <a:pt x="51687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5168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46,2%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886261" y="4712237"/>
            <a:ext cx="1933499" cy="723871"/>
            <a:chOff x="0" y="0"/>
            <a:chExt cx="2577998" cy="96516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577973" cy="965200"/>
            </a:xfrm>
            <a:custGeom>
              <a:avLst/>
              <a:gdLst/>
              <a:ahLst/>
              <a:cxnLst/>
              <a:rect l="l" t="t" r="r" b="b"/>
              <a:pathLst>
                <a:path w="2577973" h="965200">
                  <a:moveTo>
                    <a:pt x="0" y="0"/>
                  </a:moveTo>
                  <a:lnTo>
                    <a:pt x="2577973" y="0"/>
                  </a:lnTo>
                  <a:lnTo>
                    <a:pt x="25779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2577998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23,1%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819769" y="4712237"/>
            <a:ext cx="1285751" cy="723871"/>
            <a:chOff x="0" y="0"/>
            <a:chExt cx="1714335" cy="96516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714373" cy="965200"/>
            </a:xfrm>
            <a:custGeom>
              <a:avLst/>
              <a:gdLst/>
              <a:ahLst/>
              <a:cxnLst/>
              <a:rect l="l" t="t" r="r" b="b"/>
              <a:pathLst>
                <a:path w="1714373" h="965200">
                  <a:moveTo>
                    <a:pt x="0" y="0"/>
                  </a:moveTo>
                  <a:lnTo>
                    <a:pt x="1714373" y="0"/>
                  </a:lnTo>
                  <a:lnTo>
                    <a:pt x="17143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1714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15,4%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105520" y="4712237"/>
            <a:ext cx="1285751" cy="723871"/>
            <a:chOff x="0" y="0"/>
            <a:chExt cx="1714335" cy="96516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714373" cy="965200"/>
            </a:xfrm>
            <a:custGeom>
              <a:avLst/>
              <a:gdLst/>
              <a:ahLst/>
              <a:cxnLst/>
              <a:rect l="l" t="t" r="r" b="b"/>
              <a:pathLst>
                <a:path w="1714373" h="965200">
                  <a:moveTo>
                    <a:pt x="1612773" y="0"/>
                  </a:moveTo>
                  <a:cubicBezTo>
                    <a:pt x="1668907" y="0"/>
                    <a:pt x="1714373" y="45466"/>
                    <a:pt x="1714373" y="101600"/>
                  </a:cubicBezTo>
                  <a:lnTo>
                    <a:pt x="1714373" y="863600"/>
                  </a:lnTo>
                  <a:cubicBezTo>
                    <a:pt x="1714373" y="919734"/>
                    <a:pt x="1668907" y="965200"/>
                    <a:pt x="16127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7143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15,4%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219124" y="5738965"/>
            <a:ext cx="1695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Total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3009633" y="5588498"/>
            <a:ext cx="3781377" cy="723871"/>
            <a:chOff x="0" y="0"/>
            <a:chExt cx="5041836" cy="96516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5041773" cy="965200"/>
            </a:xfrm>
            <a:custGeom>
              <a:avLst/>
              <a:gdLst/>
              <a:ahLst/>
              <a:cxnLst/>
              <a:rect l="l" t="t" r="r" b="b"/>
              <a:pathLst>
                <a:path w="5041773" h="965200">
                  <a:moveTo>
                    <a:pt x="0" y="101600"/>
                  </a:moveTo>
                  <a:cubicBezTo>
                    <a:pt x="0" y="45466"/>
                    <a:pt x="45466" y="0"/>
                    <a:pt x="101600" y="0"/>
                  </a:cubicBezTo>
                  <a:lnTo>
                    <a:pt x="5041773" y="0"/>
                  </a:lnTo>
                  <a:lnTo>
                    <a:pt x="5041773" y="965200"/>
                  </a:lnTo>
                  <a:lnTo>
                    <a:pt x="101600" y="965200"/>
                  </a:lnTo>
                  <a:cubicBezTo>
                    <a:pt x="45466" y="965200"/>
                    <a:pt x="0" y="919734"/>
                    <a:pt x="0" y="8636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50418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45,1%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791011" y="5588498"/>
            <a:ext cx="2676496" cy="723871"/>
            <a:chOff x="0" y="0"/>
            <a:chExt cx="3568662" cy="96516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3568700" cy="965200"/>
            </a:xfrm>
            <a:custGeom>
              <a:avLst/>
              <a:gdLst/>
              <a:ahLst/>
              <a:cxnLst/>
              <a:rect l="l" t="t" r="r" b="b"/>
              <a:pathLst>
                <a:path w="3568700" h="965200">
                  <a:moveTo>
                    <a:pt x="0" y="0"/>
                  </a:moveTo>
                  <a:lnTo>
                    <a:pt x="3568700" y="0"/>
                  </a:lnTo>
                  <a:lnTo>
                    <a:pt x="3568700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3568662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31,9%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467517" y="5588498"/>
            <a:ext cx="1047626" cy="723871"/>
            <a:chOff x="0" y="0"/>
            <a:chExt cx="1396835" cy="96516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396873" cy="965200"/>
            </a:xfrm>
            <a:custGeom>
              <a:avLst/>
              <a:gdLst/>
              <a:ahLst/>
              <a:cxnLst/>
              <a:rect l="l" t="t" r="r" b="b"/>
              <a:pathLst>
                <a:path w="1396873" h="965200">
                  <a:moveTo>
                    <a:pt x="0" y="0"/>
                  </a:moveTo>
                  <a:lnTo>
                    <a:pt x="1396873" y="0"/>
                  </a:lnTo>
                  <a:lnTo>
                    <a:pt x="1396873" y="965200"/>
                  </a:lnTo>
                  <a:lnTo>
                    <a:pt x="0" y="965200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1396835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12,5%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515143" y="5588498"/>
            <a:ext cx="876252" cy="723871"/>
            <a:chOff x="0" y="0"/>
            <a:chExt cx="1168336" cy="965162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68273" cy="965200"/>
            </a:xfrm>
            <a:custGeom>
              <a:avLst/>
              <a:gdLst/>
              <a:ahLst/>
              <a:cxnLst/>
              <a:rect l="l" t="t" r="r" b="b"/>
              <a:pathLst>
                <a:path w="1168273" h="965200">
                  <a:moveTo>
                    <a:pt x="1066673" y="0"/>
                  </a:moveTo>
                  <a:cubicBezTo>
                    <a:pt x="1122807" y="0"/>
                    <a:pt x="1168273" y="45466"/>
                    <a:pt x="1168273" y="101600"/>
                  </a:cubicBezTo>
                  <a:lnTo>
                    <a:pt x="1168273" y="863600"/>
                  </a:lnTo>
                  <a:cubicBezTo>
                    <a:pt x="1168273" y="919734"/>
                    <a:pt x="1122807" y="965200"/>
                    <a:pt x="1066673" y="965200"/>
                  </a:cubicBezTo>
                  <a:lnTo>
                    <a:pt x="0" y="965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1168336" cy="10032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29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10,4%</a:t>
              </a:r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219124" y="6426641"/>
            <a:ext cx="10477805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Baza: companiile care activează pe piețe externe: 131 pe malul drept, 13 pe malul stâng (indicativ), 144 în total.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1219124" y="7257174"/>
            <a:ext cx="10172633" cy="1477699"/>
            <a:chOff x="0" y="0"/>
            <a:chExt cx="13563511" cy="197026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3563473" cy="1970278"/>
            </a:xfrm>
            <a:custGeom>
              <a:avLst/>
              <a:gdLst/>
              <a:ahLst/>
              <a:cxnLst/>
              <a:rect l="l" t="t" r="r" b="b"/>
              <a:pathLst>
                <a:path w="13563473" h="1970278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3411073" y="0"/>
                  </a:lnTo>
                  <a:cubicBezTo>
                    <a:pt x="13495274" y="0"/>
                    <a:pt x="13563473" y="68199"/>
                    <a:pt x="13563473" y="152400"/>
                  </a:cubicBezTo>
                  <a:lnTo>
                    <a:pt x="13563473" y="1817878"/>
                  </a:lnTo>
                  <a:cubicBezTo>
                    <a:pt x="13563473" y="1902079"/>
                    <a:pt x="13495274" y="1970278"/>
                    <a:pt x="13411073" y="1970278"/>
                  </a:cubicBezTo>
                  <a:lnTo>
                    <a:pt x="152400" y="1970278"/>
                  </a:lnTo>
                  <a:cubicBezTo>
                    <a:pt x="68199" y="1970278"/>
                    <a:pt x="0" y="1902079"/>
                    <a:pt x="0" y="1817878"/>
                  </a:cubicBezTo>
                  <a:close/>
                </a:path>
              </a:pathLst>
            </a:custGeom>
            <a:solidFill>
              <a:srgbClr val="E6EFF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1447629" y="7409440"/>
            <a:ext cx="10007089" cy="331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Indicele de pregătire pentru piața UE a celor ce deja au activitate de export (0-100)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47629" y="7813177"/>
            <a:ext cx="10007089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Vând deja în UE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65,3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· Parteneri, activitate limitată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52,1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· Pregătesc sau doar interesați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50,2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11848881" y="3363592"/>
            <a:ext cx="5219624" cy="4725457"/>
            <a:chOff x="0" y="0"/>
            <a:chExt cx="6959498" cy="630061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6959474" cy="6300597"/>
            </a:xfrm>
            <a:custGeom>
              <a:avLst/>
              <a:gdLst/>
              <a:ahLst/>
              <a:cxnLst/>
              <a:rect l="l" t="t" r="r" b="b"/>
              <a:pathLst>
                <a:path w="6959474" h="6300597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6762242" y="0"/>
                  </a:lnTo>
                  <a:cubicBezTo>
                    <a:pt x="6871208" y="0"/>
                    <a:pt x="6959474" y="88265"/>
                    <a:pt x="6959474" y="197231"/>
                  </a:cubicBezTo>
                  <a:lnTo>
                    <a:pt x="6959474" y="6103366"/>
                  </a:lnTo>
                  <a:cubicBezTo>
                    <a:pt x="6959474" y="6212332"/>
                    <a:pt x="6871208" y="6300597"/>
                    <a:pt x="6762242" y="6300597"/>
                  </a:cubicBezTo>
                  <a:lnTo>
                    <a:pt x="197231" y="6300597"/>
                  </a:lnTo>
                  <a:cubicBezTo>
                    <a:pt x="88265" y="6300597"/>
                    <a:pt x="0" y="6212332"/>
                    <a:pt x="0" y="6103366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12161330" y="3637940"/>
            <a:ext cx="4732572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Vând deja pe piața UE, din toți exportatorii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2161330" y="4224614"/>
            <a:ext cx="4732572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1F5F7A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43,3%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12161330" y="5458958"/>
            <a:ext cx="4594727" cy="9525"/>
            <a:chOff x="0" y="0"/>
            <a:chExt cx="6126302" cy="12700"/>
          </a:xfrm>
        </p:grpSpPr>
        <p:sp>
          <p:nvSpPr>
            <p:cNvPr id="66" name="Freeform 66" descr="line"/>
            <p:cNvSpPr/>
            <p:nvPr/>
          </p:nvSpPr>
          <p:spPr>
            <a:xfrm>
              <a:off x="0" y="0"/>
              <a:ext cx="6126353" cy="12700"/>
            </a:xfrm>
            <a:custGeom>
              <a:avLst/>
              <a:gdLst/>
              <a:ahLst/>
              <a:cxnLst/>
              <a:rect l="l" t="t" r="r" b="b"/>
              <a:pathLst>
                <a:path w="6126353" h="12700">
                  <a:moveTo>
                    <a:pt x="0" y="0"/>
                  </a:moveTo>
                  <a:lnTo>
                    <a:pt x="6126353" y="0"/>
                  </a:lnTo>
                  <a:lnTo>
                    <a:pt x="6126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2092407" y="5400661"/>
            <a:ext cx="4732572" cy="111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Un salt de 13 puncte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de indice separă exportatorii deja prezenți în UE de cei cu relație limitată.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UE6 · DIFICULTĂȚI ÎN PREGĂTIRE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05757"/>
            <a:ext cx="16325117" cy="1177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Cele mai frecvente obstacole -  lipsa informației, investițiile necesare și costurile de certificare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712358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Care sunt principalele dificultăți în pregătirea companiei pentru piața UE? (până la 3 variante; procentele însumează peste 100%)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38161" y="3255112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dirty="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% </a:t>
            </a:r>
            <a:r>
              <a:rPr lang="en-US" sz="1800" dirty="0" err="1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companii</a:t>
            </a:r>
            <a:r>
              <a:rPr lang="en-US" sz="1800" dirty="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, </a:t>
            </a:r>
            <a:r>
              <a:rPr lang="en-US" sz="1800" dirty="0" err="1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</a:t>
            </a:r>
            <a:r>
              <a:rPr lang="en-US" sz="1800" dirty="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r>
              <a:rPr lang="en-US" sz="1800" dirty="0" err="1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drept</a:t>
            </a:r>
            <a:endParaRPr lang="en-US" sz="1800" dirty="0">
              <a:solidFill>
                <a:srgbClr val="4B5B5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648159" y="3268466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stâng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9124" y="3677860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Lipsa informațiilor clare despre UE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790886" y="3714150"/>
            <a:ext cx="3809876" cy="323755"/>
            <a:chOff x="0" y="0"/>
            <a:chExt cx="5079835" cy="431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90886" y="3714150"/>
            <a:ext cx="2419255" cy="323755"/>
            <a:chOff x="0" y="0"/>
            <a:chExt cx="3225673" cy="4316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225673" cy="431673"/>
            </a:xfrm>
            <a:custGeom>
              <a:avLst/>
              <a:gdLst/>
              <a:ahLst/>
              <a:cxnLst/>
              <a:rect l="l" t="t" r="r" b="b"/>
              <a:pathLst>
                <a:path w="32256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149473" y="0"/>
                  </a:lnTo>
                  <a:cubicBezTo>
                    <a:pt x="3191510" y="0"/>
                    <a:pt x="3225673" y="34163"/>
                    <a:pt x="3225673" y="76200"/>
                  </a:cubicBezTo>
                  <a:lnTo>
                    <a:pt x="3225673" y="355473"/>
                  </a:lnTo>
                  <a:cubicBezTo>
                    <a:pt x="3225673" y="397510"/>
                    <a:pt x="3191510" y="431673"/>
                    <a:pt x="31494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695898" y="3664629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38,1%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48159" y="3677860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32%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100589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Investiții în echipamente/tehnologie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790886" y="4136879"/>
            <a:ext cx="3809876" cy="323755"/>
            <a:chOff x="0" y="0"/>
            <a:chExt cx="5079835" cy="4316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790886" y="4136879"/>
            <a:ext cx="2276380" cy="323755"/>
            <a:chOff x="0" y="0"/>
            <a:chExt cx="3035173" cy="431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035173" cy="431673"/>
            </a:xfrm>
            <a:custGeom>
              <a:avLst/>
              <a:gdLst/>
              <a:ahLst/>
              <a:cxnLst/>
              <a:rect l="l" t="t" r="r" b="b"/>
              <a:pathLst>
                <a:path w="30351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958973" y="0"/>
                  </a:lnTo>
                  <a:cubicBezTo>
                    <a:pt x="3001010" y="0"/>
                    <a:pt x="3035173" y="34163"/>
                    <a:pt x="3035173" y="76200"/>
                  </a:cubicBezTo>
                  <a:lnTo>
                    <a:pt x="3035173" y="355473"/>
                  </a:lnTo>
                  <a:cubicBezTo>
                    <a:pt x="3035173" y="397510"/>
                    <a:pt x="3001010" y="431673"/>
                    <a:pt x="29589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695898" y="4087358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35,9%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48159" y="4100589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36%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9124" y="4523318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Costuri de certificare și conformare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5790886" y="4559608"/>
            <a:ext cx="3809876" cy="323755"/>
            <a:chOff x="0" y="0"/>
            <a:chExt cx="5079835" cy="43167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790886" y="4559608"/>
            <a:ext cx="2085880" cy="323755"/>
            <a:chOff x="0" y="0"/>
            <a:chExt cx="2781173" cy="431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781173" cy="431673"/>
            </a:xfrm>
            <a:custGeom>
              <a:avLst/>
              <a:gdLst/>
              <a:ahLst/>
              <a:cxnLst/>
              <a:rect l="l" t="t" r="r" b="b"/>
              <a:pathLst>
                <a:path w="27811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704973" y="0"/>
                  </a:lnTo>
                  <a:cubicBezTo>
                    <a:pt x="2747010" y="0"/>
                    <a:pt x="2781173" y="34163"/>
                    <a:pt x="2781173" y="76200"/>
                  </a:cubicBezTo>
                  <a:lnTo>
                    <a:pt x="2781173" y="355473"/>
                  </a:lnTo>
                  <a:cubicBezTo>
                    <a:pt x="2781173" y="397510"/>
                    <a:pt x="2747010" y="431673"/>
                    <a:pt x="27049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695898" y="4510088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32,8%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48159" y="4523318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B9600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51%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9124" y="4946047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Acces limitat la finanțare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5790886" y="4982337"/>
            <a:ext cx="3809876" cy="323755"/>
            <a:chOff x="0" y="0"/>
            <a:chExt cx="5079835" cy="4316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790886" y="4982337"/>
            <a:ext cx="2066877" cy="323755"/>
            <a:chOff x="0" y="0"/>
            <a:chExt cx="2755836" cy="4316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755900" cy="431673"/>
            </a:xfrm>
            <a:custGeom>
              <a:avLst/>
              <a:gdLst/>
              <a:ahLst/>
              <a:cxnLst/>
              <a:rect l="l" t="t" r="r" b="b"/>
              <a:pathLst>
                <a:path w="27559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679700" y="0"/>
                  </a:lnTo>
                  <a:cubicBezTo>
                    <a:pt x="2721737" y="0"/>
                    <a:pt x="2755900" y="34163"/>
                    <a:pt x="2755900" y="76200"/>
                  </a:cubicBezTo>
                  <a:lnTo>
                    <a:pt x="2755900" y="355473"/>
                  </a:lnTo>
                  <a:cubicBezTo>
                    <a:pt x="2755900" y="397510"/>
                    <a:pt x="2721737" y="431673"/>
                    <a:pt x="26797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9695898" y="4932817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32,5%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48159" y="4946047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30%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19124" y="5368785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Lipsa specialiștilor calificați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5790886" y="5405085"/>
            <a:ext cx="3809876" cy="323755"/>
            <a:chOff x="0" y="0"/>
            <a:chExt cx="5079835" cy="4316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5790886" y="5405085"/>
            <a:ext cx="1752505" cy="323755"/>
            <a:chOff x="0" y="0"/>
            <a:chExt cx="2336673" cy="43167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336673" cy="431673"/>
            </a:xfrm>
            <a:custGeom>
              <a:avLst/>
              <a:gdLst/>
              <a:ahLst/>
              <a:cxnLst/>
              <a:rect l="l" t="t" r="r" b="b"/>
              <a:pathLst>
                <a:path w="23366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260473" y="0"/>
                  </a:lnTo>
                  <a:cubicBezTo>
                    <a:pt x="2302510" y="0"/>
                    <a:pt x="2336673" y="34163"/>
                    <a:pt x="2336673" y="76200"/>
                  </a:cubicBezTo>
                  <a:lnTo>
                    <a:pt x="2336673" y="355473"/>
                  </a:lnTo>
                  <a:cubicBezTo>
                    <a:pt x="2336673" y="397510"/>
                    <a:pt x="2302510" y="431673"/>
                    <a:pt x="22604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7FA9B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695898" y="5355546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27,6%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648159" y="5368785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25%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19124" y="5791514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Parteneri, clienți și logistică în UE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5790886" y="5827814"/>
            <a:ext cx="3809876" cy="323755"/>
            <a:chOff x="0" y="0"/>
            <a:chExt cx="5079835" cy="43167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790886" y="5827814"/>
            <a:ext cx="1142876" cy="323755"/>
            <a:chOff x="0" y="0"/>
            <a:chExt cx="1523835" cy="4316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523873" cy="431673"/>
            </a:xfrm>
            <a:custGeom>
              <a:avLst/>
              <a:gdLst/>
              <a:ahLst/>
              <a:cxnLst/>
              <a:rect l="l" t="t" r="r" b="b"/>
              <a:pathLst>
                <a:path w="1523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447673" y="0"/>
                  </a:lnTo>
                  <a:cubicBezTo>
                    <a:pt x="1489710" y="0"/>
                    <a:pt x="1523873" y="34163"/>
                    <a:pt x="1523873" y="76200"/>
                  </a:cubicBezTo>
                  <a:lnTo>
                    <a:pt x="1523873" y="355473"/>
                  </a:lnTo>
                  <a:cubicBezTo>
                    <a:pt x="1523873" y="397510"/>
                    <a:pt x="1489710" y="431673"/>
                    <a:pt x="1447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7FA9B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9695898" y="5778294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18,0%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648159" y="5791514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25%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19124" y="6201013"/>
            <a:ext cx="4610929" cy="71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Costuri și productivitate mai mari decât în UE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5790886" y="6397266"/>
            <a:ext cx="3809876" cy="323755"/>
            <a:chOff x="0" y="0"/>
            <a:chExt cx="5079835" cy="4316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790886" y="6397266"/>
            <a:ext cx="771496" cy="323755"/>
            <a:chOff x="0" y="0"/>
            <a:chExt cx="1028662" cy="43167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028700" cy="431673"/>
            </a:xfrm>
            <a:custGeom>
              <a:avLst/>
              <a:gdLst/>
              <a:ahLst/>
              <a:cxnLst/>
              <a:rect l="l" t="t" r="r" b="b"/>
              <a:pathLst>
                <a:path w="10287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952500" y="0"/>
                  </a:lnTo>
                  <a:cubicBezTo>
                    <a:pt x="994537" y="0"/>
                    <a:pt x="1028700" y="34163"/>
                    <a:pt x="1028700" y="76200"/>
                  </a:cubicBezTo>
                  <a:lnTo>
                    <a:pt x="1028700" y="355473"/>
                  </a:lnTo>
                  <a:cubicBezTo>
                    <a:pt x="1028700" y="397510"/>
                    <a:pt x="994537" y="431673"/>
                    <a:pt x="9525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7FA9B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9695898" y="6347746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12,2%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648159" y="6360966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21%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19124" y="6930419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Capacitate de producție insuficientă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5790886" y="6966718"/>
            <a:ext cx="3809876" cy="323755"/>
            <a:chOff x="0" y="0"/>
            <a:chExt cx="5079835" cy="43167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790886" y="6966718"/>
            <a:ext cx="609505" cy="323755"/>
            <a:chOff x="0" y="0"/>
            <a:chExt cx="812673" cy="43167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812673" cy="431673"/>
            </a:xfrm>
            <a:custGeom>
              <a:avLst/>
              <a:gdLst/>
              <a:ahLst/>
              <a:cxnLst/>
              <a:rect l="l" t="t" r="r" b="b"/>
              <a:pathLst>
                <a:path w="8126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36473" y="0"/>
                  </a:lnTo>
                  <a:cubicBezTo>
                    <a:pt x="778510" y="0"/>
                    <a:pt x="812673" y="34163"/>
                    <a:pt x="812673" y="76200"/>
                  </a:cubicBezTo>
                  <a:lnTo>
                    <a:pt x="812673" y="355473"/>
                  </a:lnTo>
                  <a:cubicBezTo>
                    <a:pt x="812673" y="397510"/>
                    <a:pt x="778510" y="431673"/>
                    <a:pt x="7364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7FA9B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9695898" y="6917198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9,6%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648159" y="6930419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13%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219124" y="7353148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anticipează dificultăți semnificative</a:t>
            </a:r>
          </a:p>
        </p:txBody>
      </p:sp>
      <p:grpSp>
        <p:nvGrpSpPr>
          <p:cNvPr id="64" name="Group 64"/>
          <p:cNvGrpSpPr/>
          <p:nvPr/>
        </p:nvGrpSpPr>
        <p:grpSpPr>
          <a:xfrm>
            <a:off x="5790886" y="7389447"/>
            <a:ext cx="3809876" cy="323755"/>
            <a:chOff x="0" y="0"/>
            <a:chExt cx="5079835" cy="431673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5790886" y="7389447"/>
            <a:ext cx="542877" cy="323755"/>
            <a:chOff x="0" y="0"/>
            <a:chExt cx="723836" cy="431673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723900" cy="431673"/>
            </a:xfrm>
            <a:custGeom>
              <a:avLst/>
              <a:gdLst/>
              <a:ahLst/>
              <a:cxnLst/>
              <a:rect l="l" t="t" r="r" b="b"/>
              <a:pathLst>
                <a:path w="7239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647700" y="0"/>
                  </a:lnTo>
                  <a:cubicBezTo>
                    <a:pt x="689737" y="0"/>
                    <a:pt x="723900" y="34163"/>
                    <a:pt x="723900" y="76200"/>
                  </a:cubicBezTo>
                  <a:lnTo>
                    <a:pt x="723900" y="355473"/>
                  </a:lnTo>
                  <a:cubicBezTo>
                    <a:pt x="723900" y="397510"/>
                    <a:pt x="689737" y="431673"/>
                    <a:pt x="6477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9695898" y="7339927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8,5%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0648159" y="7353148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9%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219124" y="7775877"/>
            <a:ext cx="461092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Altceva</a:t>
            </a:r>
          </a:p>
        </p:txBody>
      </p:sp>
      <p:grpSp>
        <p:nvGrpSpPr>
          <p:cNvPr id="71" name="Group 71"/>
          <p:cNvGrpSpPr/>
          <p:nvPr/>
        </p:nvGrpSpPr>
        <p:grpSpPr>
          <a:xfrm>
            <a:off x="5790886" y="7812195"/>
            <a:ext cx="3809876" cy="323755"/>
            <a:chOff x="0" y="0"/>
            <a:chExt cx="5079835" cy="431673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5790886" y="7812195"/>
            <a:ext cx="276130" cy="323755"/>
            <a:chOff x="0" y="0"/>
            <a:chExt cx="368173" cy="431673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368173" cy="431673"/>
            </a:xfrm>
            <a:custGeom>
              <a:avLst/>
              <a:gdLst/>
              <a:ahLst/>
              <a:cxnLst/>
              <a:rect l="l" t="t" r="r" b="b"/>
              <a:pathLst>
                <a:path w="3681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91973" y="0"/>
                  </a:lnTo>
                  <a:cubicBezTo>
                    <a:pt x="334010" y="0"/>
                    <a:pt x="368173" y="34163"/>
                    <a:pt x="368173" y="76200"/>
                  </a:cubicBezTo>
                  <a:lnTo>
                    <a:pt x="368173" y="355473"/>
                  </a:lnTo>
                  <a:cubicBezTo>
                    <a:pt x="368173" y="397510"/>
                    <a:pt x="334010" y="431673"/>
                    <a:pt x="2919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9695898" y="7762656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4,4%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0648159" y="7775877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4%</a:t>
            </a:r>
          </a:p>
        </p:txBody>
      </p:sp>
      <p:grpSp>
        <p:nvGrpSpPr>
          <p:cNvPr id="77" name="Group 77"/>
          <p:cNvGrpSpPr/>
          <p:nvPr/>
        </p:nvGrpSpPr>
        <p:grpSpPr>
          <a:xfrm>
            <a:off x="12534633" y="3306566"/>
            <a:ext cx="4533871" cy="4622511"/>
            <a:chOff x="0" y="0"/>
            <a:chExt cx="6045162" cy="6163348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6045200" cy="6163310"/>
            </a:xfrm>
            <a:custGeom>
              <a:avLst/>
              <a:gdLst/>
              <a:ahLst/>
              <a:cxnLst/>
              <a:rect l="l" t="t" r="r" b="b"/>
              <a:pathLst>
                <a:path w="6045200" h="6163310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5847969" y="0"/>
                  </a:lnTo>
                  <a:cubicBezTo>
                    <a:pt x="5956808" y="0"/>
                    <a:pt x="6045200" y="88265"/>
                    <a:pt x="6045200" y="197231"/>
                  </a:cubicBezTo>
                  <a:lnTo>
                    <a:pt x="6045200" y="5966079"/>
                  </a:lnTo>
                  <a:cubicBezTo>
                    <a:pt x="6045200" y="6075045"/>
                    <a:pt x="5956935" y="6163310"/>
                    <a:pt x="5847969" y="6163310"/>
                  </a:cubicBezTo>
                  <a:lnTo>
                    <a:pt x="197231" y="6163310"/>
                  </a:lnTo>
                  <a:cubicBezTo>
                    <a:pt x="88265" y="6163310"/>
                    <a:pt x="0" y="6075045"/>
                    <a:pt x="0" y="5966079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9" name="TextBox 79"/>
          <p:cNvSpPr txBox="1"/>
          <p:nvPr/>
        </p:nvSpPr>
        <p:spPr>
          <a:xfrm>
            <a:off x="12808963" y="4119953"/>
            <a:ext cx="4104780" cy="619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5400" b="1">
                <a:solidFill>
                  <a:srgbClr val="1F5F7A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8,5%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4385150" y="3948008"/>
            <a:ext cx="2683355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nu întâmpină sau nu anticipează dificultăți semnificative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12808963" y="5569487"/>
            <a:ext cx="3985231" cy="9525"/>
            <a:chOff x="0" y="0"/>
            <a:chExt cx="5313642" cy="12700"/>
          </a:xfrm>
        </p:grpSpPr>
        <p:sp>
          <p:nvSpPr>
            <p:cNvPr id="82" name="Freeform 82" descr="line"/>
            <p:cNvSpPr/>
            <p:nvPr/>
          </p:nvSpPr>
          <p:spPr>
            <a:xfrm>
              <a:off x="0" y="0"/>
              <a:ext cx="5313680" cy="12700"/>
            </a:xfrm>
            <a:custGeom>
              <a:avLst/>
              <a:gdLst/>
              <a:ahLst/>
              <a:cxnLst/>
              <a:rect l="l" t="t" r="r" b="b"/>
              <a:pathLst>
                <a:path w="5313680" h="12700">
                  <a:moveTo>
                    <a:pt x="0" y="0"/>
                  </a:moveTo>
                  <a:lnTo>
                    <a:pt x="5313680" y="0"/>
                  </a:lnTo>
                  <a:lnTo>
                    <a:pt x="5313680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46" r="4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12808963" y="5655135"/>
            <a:ext cx="4104780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informația 74%, certificarea 69%.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2808963" y="6462598"/>
            <a:ext cx="4104780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informația 50%.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investițiile 48%.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219124" y="9319241"/>
            <a:ext cx="16324993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53, indicativ). Răspuns multiplu, baza: toți respondenții.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3184512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Dificultate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5741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Micro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9067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Mici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2392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Medii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57183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2357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Chiș.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56833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90093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Centru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23352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19124" y="3572970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Lipsa informațiilor despre UE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495514" y="3580638"/>
            <a:ext cx="895255" cy="380876"/>
            <a:chOff x="0" y="0"/>
            <a:chExt cx="1193673" cy="5078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39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428774" y="3580638"/>
            <a:ext cx="895255" cy="380876"/>
            <a:chOff x="0" y="0"/>
            <a:chExt cx="1193673" cy="5078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362024" y="3580638"/>
            <a:ext cx="895255" cy="380876"/>
            <a:chOff x="0" y="0"/>
            <a:chExt cx="1193673" cy="50783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39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295283" y="3580638"/>
            <a:ext cx="895255" cy="380876"/>
            <a:chOff x="0" y="0"/>
            <a:chExt cx="1193673" cy="50783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10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361674" y="3580638"/>
            <a:ext cx="895255" cy="380876"/>
            <a:chOff x="0" y="0"/>
            <a:chExt cx="1193673" cy="5078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38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294933" y="3580638"/>
            <a:ext cx="895255" cy="380876"/>
            <a:chOff x="0" y="0"/>
            <a:chExt cx="1193673" cy="50783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29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228193" y="3580638"/>
            <a:ext cx="895255" cy="380876"/>
            <a:chOff x="0" y="0"/>
            <a:chExt cx="1193673" cy="507835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161452" y="3580638"/>
            <a:ext cx="895255" cy="380876"/>
            <a:chOff x="0" y="0"/>
            <a:chExt cx="1193673" cy="50783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50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094712" y="3580638"/>
            <a:ext cx="895255" cy="380876"/>
            <a:chOff x="0" y="0"/>
            <a:chExt cx="1193673" cy="50783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74</a:t>
              </a:r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219124" y="3991851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Investiții în echipamente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495514" y="3999528"/>
            <a:ext cx="895255" cy="380876"/>
            <a:chOff x="0" y="0"/>
            <a:chExt cx="1193673" cy="50783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35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5428774" y="3999528"/>
            <a:ext cx="895255" cy="380876"/>
            <a:chOff x="0" y="0"/>
            <a:chExt cx="1193673" cy="50783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42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362024" y="3999528"/>
            <a:ext cx="895255" cy="380876"/>
            <a:chOff x="0" y="0"/>
            <a:chExt cx="1193673" cy="50783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45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295283" y="3999528"/>
            <a:ext cx="895255" cy="380876"/>
            <a:chOff x="0" y="0"/>
            <a:chExt cx="1193673" cy="50783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8361674" y="3999528"/>
            <a:ext cx="895255" cy="380876"/>
            <a:chOff x="0" y="0"/>
            <a:chExt cx="1193673" cy="50783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294933" y="3999528"/>
            <a:ext cx="895255" cy="380876"/>
            <a:chOff x="0" y="0"/>
            <a:chExt cx="1193673" cy="50783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48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0228193" y="3999528"/>
            <a:ext cx="895255" cy="380876"/>
            <a:chOff x="0" y="0"/>
            <a:chExt cx="1193673" cy="507835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41</a:t>
              </a:r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1161452" y="3999528"/>
            <a:ext cx="895255" cy="380876"/>
            <a:chOff x="0" y="0"/>
            <a:chExt cx="1193673" cy="507835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39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2094712" y="3999528"/>
            <a:ext cx="895255" cy="380876"/>
            <a:chOff x="0" y="0"/>
            <a:chExt cx="1193673" cy="507835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50</a:t>
              </a:r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1219124" y="4410742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Costuri de certificare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4495514" y="4418409"/>
            <a:ext cx="895255" cy="380876"/>
            <a:chOff x="0" y="0"/>
            <a:chExt cx="1193673" cy="507835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5428774" y="4418409"/>
            <a:ext cx="895255" cy="380876"/>
            <a:chOff x="0" y="0"/>
            <a:chExt cx="1193673" cy="507835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6362024" y="4418409"/>
            <a:ext cx="895255" cy="380876"/>
            <a:chOff x="0" y="0"/>
            <a:chExt cx="1193673" cy="507835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7295283" y="4418409"/>
            <a:ext cx="895255" cy="380876"/>
            <a:chOff x="0" y="0"/>
            <a:chExt cx="1193673" cy="507835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19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361674" y="4418409"/>
            <a:ext cx="895255" cy="380876"/>
            <a:chOff x="0" y="0"/>
            <a:chExt cx="1193673" cy="507835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32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9294933" y="4418409"/>
            <a:ext cx="895255" cy="380876"/>
            <a:chOff x="0" y="0"/>
            <a:chExt cx="1193673" cy="507835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</a:t>
              </a:r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10228193" y="4418409"/>
            <a:ext cx="895255" cy="380876"/>
            <a:chOff x="0" y="0"/>
            <a:chExt cx="1193673" cy="507835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1161452" y="4418409"/>
            <a:ext cx="895255" cy="380876"/>
            <a:chOff x="0" y="0"/>
            <a:chExt cx="1193673" cy="507835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2094712" y="4418409"/>
            <a:ext cx="895255" cy="380876"/>
            <a:chOff x="0" y="0"/>
            <a:chExt cx="1193673" cy="507835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69</a:t>
              </a:r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1219124" y="4829623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Acces la finanțare</a:t>
            </a:r>
          </a:p>
        </p:txBody>
      </p:sp>
      <p:grpSp>
        <p:nvGrpSpPr>
          <p:cNvPr id="96" name="Group 96"/>
          <p:cNvGrpSpPr/>
          <p:nvPr/>
        </p:nvGrpSpPr>
        <p:grpSpPr>
          <a:xfrm>
            <a:off x="4495514" y="4837309"/>
            <a:ext cx="895255" cy="380876"/>
            <a:chOff x="0" y="0"/>
            <a:chExt cx="1193673" cy="507835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</a:t>
              </a:r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5428774" y="4837309"/>
            <a:ext cx="895255" cy="380876"/>
            <a:chOff x="0" y="0"/>
            <a:chExt cx="1193673" cy="507835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41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6362024" y="4837309"/>
            <a:ext cx="895255" cy="380876"/>
            <a:chOff x="0" y="0"/>
            <a:chExt cx="1193673" cy="507835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40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7295283" y="4837309"/>
            <a:ext cx="895255" cy="380876"/>
            <a:chOff x="0" y="0"/>
            <a:chExt cx="1193673" cy="507835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32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8361674" y="4837309"/>
            <a:ext cx="895255" cy="380876"/>
            <a:chOff x="0" y="0"/>
            <a:chExt cx="1193673" cy="507835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</a:t>
              </a:r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9294933" y="4837309"/>
            <a:ext cx="895255" cy="380876"/>
            <a:chOff x="0" y="0"/>
            <a:chExt cx="1193673" cy="507835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10228193" y="4837309"/>
            <a:ext cx="895255" cy="380876"/>
            <a:chOff x="0" y="0"/>
            <a:chExt cx="1193673" cy="507835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33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11161452" y="4837309"/>
            <a:ext cx="895255" cy="380876"/>
            <a:chOff x="0" y="0"/>
            <a:chExt cx="1193673" cy="507835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42</a:t>
              </a:r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12094712" y="4837309"/>
            <a:ext cx="895255" cy="380876"/>
            <a:chOff x="0" y="0"/>
            <a:chExt cx="1193673" cy="507835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sp>
        <p:nvSpPr>
          <p:cNvPr id="123" name="TextBox 123"/>
          <p:cNvSpPr txBox="1"/>
          <p:nvPr/>
        </p:nvSpPr>
        <p:spPr>
          <a:xfrm>
            <a:off x="1219124" y="5248513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Lipsa specialiștilor</a:t>
            </a:r>
          </a:p>
        </p:txBody>
      </p:sp>
      <p:grpSp>
        <p:nvGrpSpPr>
          <p:cNvPr id="124" name="Group 124"/>
          <p:cNvGrpSpPr/>
          <p:nvPr/>
        </p:nvGrpSpPr>
        <p:grpSpPr>
          <a:xfrm>
            <a:off x="4495514" y="5256181"/>
            <a:ext cx="895255" cy="380876"/>
            <a:chOff x="0" y="0"/>
            <a:chExt cx="1193673" cy="507835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5428774" y="5256181"/>
            <a:ext cx="895255" cy="380876"/>
            <a:chOff x="0" y="0"/>
            <a:chExt cx="1193673" cy="507835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TextBox 12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33</a:t>
              </a:r>
            </a:p>
          </p:txBody>
        </p:sp>
      </p:grpSp>
      <p:grpSp>
        <p:nvGrpSpPr>
          <p:cNvPr id="130" name="Group 130"/>
          <p:cNvGrpSpPr/>
          <p:nvPr/>
        </p:nvGrpSpPr>
        <p:grpSpPr>
          <a:xfrm>
            <a:off x="6362024" y="5256181"/>
            <a:ext cx="895255" cy="380876"/>
            <a:chOff x="0" y="0"/>
            <a:chExt cx="1193673" cy="507835"/>
          </a:xfrm>
        </p:grpSpPr>
        <p:sp>
          <p:nvSpPr>
            <p:cNvPr id="131" name="Freeform 13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TextBox 13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41</a:t>
              </a:r>
            </a:p>
          </p:txBody>
        </p:sp>
      </p:grpSp>
      <p:grpSp>
        <p:nvGrpSpPr>
          <p:cNvPr id="133" name="Group 133"/>
          <p:cNvGrpSpPr/>
          <p:nvPr/>
        </p:nvGrpSpPr>
        <p:grpSpPr>
          <a:xfrm>
            <a:off x="7295283" y="5256181"/>
            <a:ext cx="895255" cy="380876"/>
            <a:chOff x="0" y="0"/>
            <a:chExt cx="1193673" cy="507835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</a:t>
              </a:r>
            </a:p>
          </p:txBody>
        </p:sp>
      </p:grpSp>
      <p:grpSp>
        <p:nvGrpSpPr>
          <p:cNvPr id="136" name="Group 136"/>
          <p:cNvGrpSpPr/>
          <p:nvPr/>
        </p:nvGrpSpPr>
        <p:grpSpPr>
          <a:xfrm>
            <a:off x="8361674" y="5256181"/>
            <a:ext cx="895255" cy="380876"/>
            <a:chOff x="0" y="0"/>
            <a:chExt cx="1193673" cy="507835"/>
          </a:xfrm>
        </p:grpSpPr>
        <p:sp>
          <p:nvSpPr>
            <p:cNvPr id="137" name="Freeform 13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TextBox 13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</a:t>
              </a:r>
            </a:p>
          </p:txBody>
        </p:sp>
      </p:grpSp>
      <p:grpSp>
        <p:nvGrpSpPr>
          <p:cNvPr id="139" name="Group 139"/>
          <p:cNvGrpSpPr/>
          <p:nvPr/>
        </p:nvGrpSpPr>
        <p:grpSpPr>
          <a:xfrm>
            <a:off x="9294933" y="5256181"/>
            <a:ext cx="895255" cy="380876"/>
            <a:chOff x="0" y="0"/>
            <a:chExt cx="1193673" cy="507835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TextBox 14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10228193" y="5256181"/>
            <a:ext cx="895255" cy="380876"/>
            <a:chOff x="0" y="0"/>
            <a:chExt cx="1193673" cy="507835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TextBox 14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36</a:t>
              </a:r>
            </a:p>
          </p:txBody>
        </p:sp>
      </p:grpSp>
      <p:grpSp>
        <p:nvGrpSpPr>
          <p:cNvPr id="145" name="Group 145"/>
          <p:cNvGrpSpPr/>
          <p:nvPr/>
        </p:nvGrpSpPr>
        <p:grpSpPr>
          <a:xfrm>
            <a:off x="11161452" y="5256181"/>
            <a:ext cx="895255" cy="380876"/>
            <a:chOff x="0" y="0"/>
            <a:chExt cx="1193673" cy="507835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TextBox 14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12094712" y="5256181"/>
            <a:ext cx="895255" cy="380876"/>
            <a:chOff x="0" y="0"/>
            <a:chExt cx="1193673" cy="507835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TextBox 15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</a:t>
              </a:r>
            </a:p>
          </p:txBody>
        </p:sp>
      </p:grpSp>
      <p:sp>
        <p:nvSpPr>
          <p:cNvPr id="151" name="TextBox 151"/>
          <p:cNvSpPr txBox="1"/>
          <p:nvPr/>
        </p:nvSpPr>
        <p:spPr>
          <a:xfrm>
            <a:off x="1219124" y="5667394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Parteneri, clienți, logistică</a:t>
            </a:r>
          </a:p>
        </p:txBody>
      </p:sp>
      <p:grpSp>
        <p:nvGrpSpPr>
          <p:cNvPr id="152" name="Group 152"/>
          <p:cNvGrpSpPr/>
          <p:nvPr/>
        </p:nvGrpSpPr>
        <p:grpSpPr>
          <a:xfrm>
            <a:off x="4495514" y="5675062"/>
            <a:ext cx="895255" cy="380876"/>
            <a:chOff x="0" y="0"/>
            <a:chExt cx="1193673" cy="507835"/>
          </a:xfrm>
        </p:grpSpPr>
        <p:sp>
          <p:nvSpPr>
            <p:cNvPr id="153" name="Freeform 15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TextBox 15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</a:t>
              </a:r>
            </a:p>
          </p:txBody>
        </p:sp>
      </p:grpSp>
      <p:grpSp>
        <p:nvGrpSpPr>
          <p:cNvPr id="155" name="Group 155"/>
          <p:cNvGrpSpPr/>
          <p:nvPr/>
        </p:nvGrpSpPr>
        <p:grpSpPr>
          <a:xfrm>
            <a:off x="5428774" y="5675062"/>
            <a:ext cx="895255" cy="380876"/>
            <a:chOff x="0" y="0"/>
            <a:chExt cx="1193673" cy="507835"/>
          </a:xfrm>
        </p:grpSpPr>
        <p:sp>
          <p:nvSpPr>
            <p:cNvPr id="156" name="Freeform 15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TextBox 15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158" name="Group 158"/>
          <p:cNvGrpSpPr/>
          <p:nvPr/>
        </p:nvGrpSpPr>
        <p:grpSpPr>
          <a:xfrm>
            <a:off x="6362024" y="5675062"/>
            <a:ext cx="895255" cy="380876"/>
            <a:chOff x="0" y="0"/>
            <a:chExt cx="1193673" cy="507835"/>
          </a:xfrm>
        </p:grpSpPr>
        <p:sp>
          <p:nvSpPr>
            <p:cNvPr id="159" name="Freeform 15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TextBox 16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</a:t>
              </a:r>
            </a:p>
          </p:txBody>
        </p:sp>
      </p:grpSp>
      <p:grpSp>
        <p:nvGrpSpPr>
          <p:cNvPr id="161" name="Group 161"/>
          <p:cNvGrpSpPr/>
          <p:nvPr/>
        </p:nvGrpSpPr>
        <p:grpSpPr>
          <a:xfrm>
            <a:off x="7295283" y="5675062"/>
            <a:ext cx="895255" cy="380876"/>
            <a:chOff x="0" y="0"/>
            <a:chExt cx="1193673" cy="507835"/>
          </a:xfrm>
        </p:grpSpPr>
        <p:sp>
          <p:nvSpPr>
            <p:cNvPr id="162" name="Freeform 16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TextBox 16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164" name="Group 164"/>
          <p:cNvGrpSpPr/>
          <p:nvPr/>
        </p:nvGrpSpPr>
        <p:grpSpPr>
          <a:xfrm>
            <a:off x="8361674" y="5675062"/>
            <a:ext cx="895255" cy="380876"/>
            <a:chOff x="0" y="0"/>
            <a:chExt cx="1193673" cy="507835"/>
          </a:xfrm>
        </p:grpSpPr>
        <p:sp>
          <p:nvSpPr>
            <p:cNvPr id="165" name="Freeform 16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TextBox 16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</a:t>
              </a:r>
            </a:p>
          </p:txBody>
        </p:sp>
      </p:grpSp>
      <p:grpSp>
        <p:nvGrpSpPr>
          <p:cNvPr id="167" name="Group 167"/>
          <p:cNvGrpSpPr/>
          <p:nvPr/>
        </p:nvGrpSpPr>
        <p:grpSpPr>
          <a:xfrm>
            <a:off x="9294933" y="5675062"/>
            <a:ext cx="895255" cy="380876"/>
            <a:chOff x="0" y="0"/>
            <a:chExt cx="1193673" cy="507835"/>
          </a:xfrm>
        </p:grpSpPr>
        <p:sp>
          <p:nvSpPr>
            <p:cNvPr id="168" name="Freeform 16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TextBox 16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16</a:t>
              </a:r>
            </a:p>
          </p:txBody>
        </p:sp>
      </p:grpSp>
      <p:grpSp>
        <p:nvGrpSpPr>
          <p:cNvPr id="170" name="Group 170"/>
          <p:cNvGrpSpPr/>
          <p:nvPr/>
        </p:nvGrpSpPr>
        <p:grpSpPr>
          <a:xfrm>
            <a:off x="10228193" y="5675062"/>
            <a:ext cx="895255" cy="380876"/>
            <a:chOff x="0" y="0"/>
            <a:chExt cx="1193673" cy="507835"/>
          </a:xfrm>
        </p:grpSpPr>
        <p:sp>
          <p:nvSpPr>
            <p:cNvPr id="171" name="Freeform 17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TextBox 17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</a:t>
              </a:r>
            </a:p>
          </p:txBody>
        </p:sp>
      </p:grpSp>
      <p:grpSp>
        <p:nvGrpSpPr>
          <p:cNvPr id="173" name="Group 173"/>
          <p:cNvGrpSpPr/>
          <p:nvPr/>
        </p:nvGrpSpPr>
        <p:grpSpPr>
          <a:xfrm>
            <a:off x="11161452" y="5675062"/>
            <a:ext cx="895255" cy="380876"/>
            <a:chOff x="0" y="0"/>
            <a:chExt cx="1193673" cy="507835"/>
          </a:xfrm>
        </p:grpSpPr>
        <p:sp>
          <p:nvSpPr>
            <p:cNvPr id="174" name="Freeform 17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TextBox 17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</a:t>
              </a:r>
            </a:p>
          </p:txBody>
        </p:sp>
      </p:grpSp>
      <p:grpSp>
        <p:nvGrpSpPr>
          <p:cNvPr id="176" name="Group 176"/>
          <p:cNvGrpSpPr/>
          <p:nvPr/>
        </p:nvGrpSpPr>
        <p:grpSpPr>
          <a:xfrm>
            <a:off x="12094712" y="5675062"/>
            <a:ext cx="895255" cy="380876"/>
            <a:chOff x="0" y="0"/>
            <a:chExt cx="1193673" cy="507835"/>
          </a:xfrm>
        </p:grpSpPr>
        <p:sp>
          <p:nvSpPr>
            <p:cNvPr id="177" name="Freeform 17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TextBox 17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sp>
        <p:nvSpPr>
          <p:cNvPr id="179" name="TextBox 179"/>
          <p:cNvSpPr txBox="1"/>
          <p:nvPr/>
        </p:nvSpPr>
        <p:spPr>
          <a:xfrm>
            <a:off x="1219124" y="6086275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Costuri și productivitate</a:t>
            </a:r>
          </a:p>
        </p:txBody>
      </p:sp>
      <p:grpSp>
        <p:nvGrpSpPr>
          <p:cNvPr id="180" name="Group 180"/>
          <p:cNvGrpSpPr/>
          <p:nvPr/>
        </p:nvGrpSpPr>
        <p:grpSpPr>
          <a:xfrm>
            <a:off x="4495514" y="6093952"/>
            <a:ext cx="895255" cy="380876"/>
            <a:chOff x="0" y="0"/>
            <a:chExt cx="1193673" cy="507835"/>
          </a:xfrm>
        </p:grpSpPr>
        <p:sp>
          <p:nvSpPr>
            <p:cNvPr id="181" name="Freeform 18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</a:t>
              </a:r>
            </a:p>
          </p:txBody>
        </p:sp>
      </p:grpSp>
      <p:grpSp>
        <p:nvGrpSpPr>
          <p:cNvPr id="183" name="Group 183"/>
          <p:cNvGrpSpPr/>
          <p:nvPr/>
        </p:nvGrpSpPr>
        <p:grpSpPr>
          <a:xfrm>
            <a:off x="5428774" y="6093952"/>
            <a:ext cx="895255" cy="380876"/>
            <a:chOff x="0" y="0"/>
            <a:chExt cx="1193673" cy="507835"/>
          </a:xfrm>
        </p:grpSpPr>
        <p:sp>
          <p:nvSpPr>
            <p:cNvPr id="184" name="Freeform 18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TextBox 18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186" name="Group 186"/>
          <p:cNvGrpSpPr/>
          <p:nvPr/>
        </p:nvGrpSpPr>
        <p:grpSpPr>
          <a:xfrm>
            <a:off x="6362024" y="6093952"/>
            <a:ext cx="895255" cy="380876"/>
            <a:chOff x="0" y="0"/>
            <a:chExt cx="1193673" cy="507835"/>
          </a:xfrm>
        </p:grpSpPr>
        <p:sp>
          <p:nvSpPr>
            <p:cNvPr id="187" name="Freeform 18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TextBox 18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</a:t>
              </a:r>
            </a:p>
          </p:txBody>
        </p:sp>
      </p:grpSp>
      <p:grpSp>
        <p:nvGrpSpPr>
          <p:cNvPr id="189" name="Group 189"/>
          <p:cNvGrpSpPr/>
          <p:nvPr/>
        </p:nvGrpSpPr>
        <p:grpSpPr>
          <a:xfrm>
            <a:off x="7295283" y="6093952"/>
            <a:ext cx="895255" cy="380876"/>
            <a:chOff x="0" y="0"/>
            <a:chExt cx="1193673" cy="507835"/>
          </a:xfrm>
        </p:grpSpPr>
        <p:sp>
          <p:nvSpPr>
            <p:cNvPr id="190" name="Freeform 19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TextBox 19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</a:t>
              </a:r>
            </a:p>
          </p:txBody>
        </p:sp>
      </p:grpSp>
      <p:grpSp>
        <p:nvGrpSpPr>
          <p:cNvPr id="192" name="Group 192"/>
          <p:cNvGrpSpPr/>
          <p:nvPr/>
        </p:nvGrpSpPr>
        <p:grpSpPr>
          <a:xfrm>
            <a:off x="8361674" y="6093952"/>
            <a:ext cx="895255" cy="380876"/>
            <a:chOff x="0" y="0"/>
            <a:chExt cx="1193673" cy="507835"/>
          </a:xfrm>
        </p:grpSpPr>
        <p:sp>
          <p:nvSpPr>
            <p:cNvPr id="193" name="Freeform 19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TextBox 19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12</a:t>
              </a:r>
            </a:p>
          </p:txBody>
        </p:sp>
      </p:grpSp>
      <p:grpSp>
        <p:nvGrpSpPr>
          <p:cNvPr id="195" name="Group 195"/>
          <p:cNvGrpSpPr/>
          <p:nvPr/>
        </p:nvGrpSpPr>
        <p:grpSpPr>
          <a:xfrm>
            <a:off x="9294933" y="6093952"/>
            <a:ext cx="895255" cy="380876"/>
            <a:chOff x="0" y="0"/>
            <a:chExt cx="1193673" cy="507835"/>
          </a:xfrm>
        </p:grpSpPr>
        <p:sp>
          <p:nvSpPr>
            <p:cNvPr id="196" name="Freeform 19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TextBox 19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12</a:t>
              </a:r>
            </a:p>
          </p:txBody>
        </p:sp>
      </p:grpSp>
      <p:grpSp>
        <p:nvGrpSpPr>
          <p:cNvPr id="198" name="Group 198"/>
          <p:cNvGrpSpPr/>
          <p:nvPr/>
        </p:nvGrpSpPr>
        <p:grpSpPr>
          <a:xfrm>
            <a:off x="10228193" y="6093952"/>
            <a:ext cx="895255" cy="380876"/>
            <a:chOff x="0" y="0"/>
            <a:chExt cx="1193673" cy="507835"/>
          </a:xfrm>
        </p:grpSpPr>
        <p:sp>
          <p:nvSpPr>
            <p:cNvPr id="199" name="Freeform 19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TextBox 20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10</a:t>
              </a:r>
            </a:p>
          </p:txBody>
        </p:sp>
      </p:grpSp>
      <p:grpSp>
        <p:nvGrpSpPr>
          <p:cNvPr id="201" name="Group 201"/>
          <p:cNvGrpSpPr/>
          <p:nvPr/>
        </p:nvGrpSpPr>
        <p:grpSpPr>
          <a:xfrm>
            <a:off x="11161452" y="6093952"/>
            <a:ext cx="895255" cy="380876"/>
            <a:chOff x="0" y="0"/>
            <a:chExt cx="1193673" cy="507835"/>
          </a:xfrm>
        </p:grpSpPr>
        <p:sp>
          <p:nvSpPr>
            <p:cNvPr id="202" name="Freeform 20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TextBox 20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204" name="Group 204"/>
          <p:cNvGrpSpPr/>
          <p:nvPr/>
        </p:nvGrpSpPr>
        <p:grpSpPr>
          <a:xfrm>
            <a:off x="12094712" y="6093952"/>
            <a:ext cx="895255" cy="380876"/>
            <a:chOff x="0" y="0"/>
            <a:chExt cx="1193673" cy="507835"/>
          </a:xfrm>
        </p:grpSpPr>
        <p:sp>
          <p:nvSpPr>
            <p:cNvPr id="205" name="Freeform 20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TextBox 20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</a:t>
              </a:r>
            </a:p>
          </p:txBody>
        </p:sp>
      </p:grpSp>
      <p:sp>
        <p:nvSpPr>
          <p:cNvPr id="207" name="TextBox 207"/>
          <p:cNvSpPr txBox="1"/>
          <p:nvPr/>
        </p:nvSpPr>
        <p:spPr>
          <a:xfrm>
            <a:off x="1219124" y="6505165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Capacitate insuficientă</a:t>
            </a:r>
          </a:p>
        </p:txBody>
      </p:sp>
      <p:grpSp>
        <p:nvGrpSpPr>
          <p:cNvPr id="208" name="Group 208"/>
          <p:cNvGrpSpPr/>
          <p:nvPr/>
        </p:nvGrpSpPr>
        <p:grpSpPr>
          <a:xfrm>
            <a:off x="4495514" y="6512833"/>
            <a:ext cx="895255" cy="380876"/>
            <a:chOff x="0" y="0"/>
            <a:chExt cx="1193673" cy="507835"/>
          </a:xfrm>
        </p:grpSpPr>
        <p:sp>
          <p:nvSpPr>
            <p:cNvPr id="209" name="Freeform 20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TextBox 21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10</a:t>
              </a:r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5428774" y="6512833"/>
            <a:ext cx="895255" cy="380876"/>
            <a:chOff x="0" y="0"/>
            <a:chExt cx="1193673" cy="507835"/>
          </a:xfrm>
        </p:grpSpPr>
        <p:sp>
          <p:nvSpPr>
            <p:cNvPr id="212" name="Freeform 21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TextBox 21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grpSp>
        <p:nvGrpSpPr>
          <p:cNvPr id="214" name="Group 214"/>
          <p:cNvGrpSpPr/>
          <p:nvPr/>
        </p:nvGrpSpPr>
        <p:grpSpPr>
          <a:xfrm>
            <a:off x="6362024" y="6512833"/>
            <a:ext cx="895255" cy="380876"/>
            <a:chOff x="0" y="0"/>
            <a:chExt cx="1193673" cy="507835"/>
          </a:xfrm>
        </p:grpSpPr>
        <p:sp>
          <p:nvSpPr>
            <p:cNvPr id="215" name="Freeform 21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TextBox 21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</a:t>
              </a:r>
            </a:p>
          </p:txBody>
        </p:sp>
      </p:grpSp>
      <p:grpSp>
        <p:nvGrpSpPr>
          <p:cNvPr id="217" name="Group 217"/>
          <p:cNvGrpSpPr/>
          <p:nvPr/>
        </p:nvGrpSpPr>
        <p:grpSpPr>
          <a:xfrm>
            <a:off x="7295283" y="6512833"/>
            <a:ext cx="895255" cy="380876"/>
            <a:chOff x="0" y="0"/>
            <a:chExt cx="1193673" cy="507835"/>
          </a:xfrm>
        </p:grpSpPr>
        <p:sp>
          <p:nvSpPr>
            <p:cNvPr id="218" name="Freeform 21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TextBox 21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grpSp>
        <p:nvGrpSpPr>
          <p:cNvPr id="220" name="Group 220"/>
          <p:cNvGrpSpPr/>
          <p:nvPr/>
        </p:nvGrpSpPr>
        <p:grpSpPr>
          <a:xfrm>
            <a:off x="8361674" y="6512833"/>
            <a:ext cx="895255" cy="380876"/>
            <a:chOff x="0" y="0"/>
            <a:chExt cx="1193673" cy="507835"/>
          </a:xfrm>
        </p:grpSpPr>
        <p:sp>
          <p:nvSpPr>
            <p:cNvPr id="221" name="Freeform 22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TextBox 22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223" name="Group 223"/>
          <p:cNvGrpSpPr/>
          <p:nvPr/>
        </p:nvGrpSpPr>
        <p:grpSpPr>
          <a:xfrm>
            <a:off x="9294933" y="6512833"/>
            <a:ext cx="895255" cy="380876"/>
            <a:chOff x="0" y="0"/>
            <a:chExt cx="1193673" cy="507835"/>
          </a:xfrm>
        </p:grpSpPr>
        <p:sp>
          <p:nvSpPr>
            <p:cNvPr id="224" name="Freeform 22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TextBox 22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10</a:t>
              </a:r>
            </a:p>
          </p:txBody>
        </p:sp>
      </p:grpSp>
      <p:grpSp>
        <p:nvGrpSpPr>
          <p:cNvPr id="226" name="Group 226"/>
          <p:cNvGrpSpPr/>
          <p:nvPr/>
        </p:nvGrpSpPr>
        <p:grpSpPr>
          <a:xfrm>
            <a:off x="10228193" y="6512833"/>
            <a:ext cx="895255" cy="380876"/>
            <a:chOff x="0" y="0"/>
            <a:chExt cx="1193673" cy="507835"/>
          </a:xfrm>
        </p:grpSpPr>
        <p:sp>
          <p:nvSpPr>
            <p:cNvPr id="227" name="Freeform 22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TextBox 22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10</a:t>
              </a:r>
            </a:p>
          </p:txBody>
        </p:sp>
      </p:grpSp>
      <p:grpSp>
        <p:nvGrpSpPr>
          <p:cNvPr id="229" name="Group 229"/>
          <p:cNvGrpSpPr/>
          <p:nvPr/>
        </p:nvGrpSpPr>
        <p:grpSpPr>
          <a:xfrm>
            <a:off x="11161452" y="6512833"/>
            <a:ext cx="895255" cy="380876"/>
            <a:chOff x="0" y="0"/>
            <a:chExt cx="1193673" cy="507835"/>
          </a:xfrm>
        </p:grpSpPr>
        <p:sp>
          <p:nvSpPr>
            <p:cNvPr id="230" name="Freeform 23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TextBox 23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19</a:t>
              </a:r>
            </a:p>
          </p:txBody>
        </p:sp>
      </p:grpSp>
      <p:grpSp>
        <p:nvGrpSpPr>
          <p:cNvPr id="232" name="Group 232"/>
          <p:cNvGrpSpPr/>
          <p:nvPr/>
        </p:nvGrpSpPr>
        <p:grpSpPr>
          <a:xfrm>
            <a:off x="12094712" y="6512833"/>
            <a:ext cx="895255" cy="380876"/>
            <a:chOff x="0" y="0"/>
            <a:chExt cx="1193673" cy="507835"/>
          </a:xfrm>
        </p:grpSpPr>
        <p:sp>
          <p:nvSpPr>
            <p:cNvPr id="233" name="Freeform 23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TextBox 23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</a:t>
              </a:r>
            </a:p>
          </p:txBody>
        </p:sp>
      </p:grpSp>
      <p:grpSp>
        <p:nvGrpSpPr>
          <p:cNvPr id="235" name="Group 235"/>
          <p:cNvGrpSpPr/>
          <p:nvPr/>
        </p:nvGrpSpPr>
        <p:grpSpPr>
          <a:xfrm>
            <a:off x="14132548" y="3152201"/>
            <a:ext cx="3733752" cy="5000775"/>
            <a:chOff x="0" y="0"/>
            <a:chExt cx="4978336" cy="6667700"/>
          </a:xfrm>
        </p:grpSpPr>
        <p:sp>
          <p:nvSpPr>
            <p:cNvPr id="236" name="Freeform 236"/>
            <p:cNvSpPr/>
            <p:nvPr/>
          </p:nvSpPr>
          <p:spPr>
            <a:xfrm>
              <a:off x="0" y="0"/>
              <a:ext cx="4978400" cy="6667726"/>
            </a:xfrm>
            <a:custGeom>
              <a:avLst/>
              <a:gdLst/>
              <a:ahLst/>
              <a:cxnLst/>
              <a:rect l="l" t="t" r="r" b="b"/>
              <a:pathLst>
                <a:path w="4978400" h="6667726">
                  <a:moveTo>
                    <a:pt x="0" y="202752"/>
                  </a:moveTo>
                  <a:cubicBezTo>
                    <a:pt x="0" y="90808"/>
                    <a:pt x="88392" y="0"/>
                    <a:pt x="197358" y="0"/>
                  </a:cubicBezTo>
                  <a:lnTo>
                    <a:pt x="4781042" y="0"/>
                  </a:lnTo>
                  <a:cubicBezTo>
                    <a:pt x="4890008" y="0"/>
                    <a:pt x="4978400" y="90808"/>
                    <a:pt x="4978400" y="202752"/>
                  </a:cubicBezTo>
                  <a:lnTo>
                    <a:pt x="4978400" y="6464974"/>
                  </a:lnTo>
                  <a:cubicBezTo>
                    <a:pt x="4978400" y="6576919"/>
                    <a:pt x="4890008" y="6667726"/>
                    <a:pt x="4781042" y="6667726"/>
                  </a:cubicBezTo>
                  <a:lnTo>
                    <a:pt x="197358" y="6667726"/>
                  </a:lnTo>
                  <a:cubicBezTo>
                    <a:pt x="88392" y="6667726"/>
                    <a:pt x="0" y="6576919"/>
                    <a:pt x="0" y="6464974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7" name="TextBox 237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UE6 · DIFICULTĂȚI PE SEGMENTE</a:t>
            </a:r>
          </a:p>
        </p:txBody>
      </p:sp>
      <p:sp>
        <p:nvSpPr>
          <p:cNvPr id="238" name="TextBox 238"/>
          <p:cNvSpPr txBox="1"/>
          <p:nvPr/>
        </p:nvSpPr>
        <p:spPr>
          <a:xfrm>
            <a:off x="1219124" y="1386630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Obstacolele diferă după dimensiunea companiei și după regiune</a:t>
            </a:r>
          </a:p>
        </p:txBody>
      </p:sp>
      <p:sp>
        <p:nvSpPr>
          <p:cNvPr id="239" name="TextBox 239"/>
          <p:cNvSpPr txBox="1"/>
          <p:nvPr/>
        </p:nvSpPr>
        <p:spPr>
          <a:xfrm>
            <a:off x="1219124" y="2674106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% din companii care au menționat dificultatea. Micro, Mici, Medii, Mari = dimensiunea companiei; Chiș., Nord, Centru, Sud, UTAG, mal stâng = regiunea.</a:t>
            </a:r>
          </a:p>
        </p:txBody>
      </p:sp>
      <p:sp>
        <p:nvSpPr>
          <p:cNvPr id="240" name="TextBox 240"/>
          <p:cNvSpPr txBox="1"/>
          <p:nvPr/>
        </p:nvSpPr>
        <p:spPr>
          <a:xfrm>
            <a:off x="12056612" y="3184512"/>
            <a:ext cx="97145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UTAG</a:t>
            </a:r>
          </a:p>
        </p:txBody>
      </p:sp>
      <p:sp>
        <p:nvSpPr>
          <p:cNvPr id="241" name="TextBox 241"/>
          <p:cNvSpPr txBox="1"/>
          <p:nvPr/>
        </p:nvSpPr>
        <p:spPr>
          <a:xfrm>
            <a:off x="14359095" y="3502266"/>
            <a:ext cx="3280658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informația 74%, certificarea 69%, investițiile 50%.</a:t>
            </a:r>
          </a:p>
        </p:txBody>
      </p:sp>
      <p:sp>
        <p:nvSpPr>
          <p:cNvPr id="242" name="TextBox 242"/>
          <p:cNvSpPr txBox="1"/>
          <p:nvPr/>
        </p:nvSpPr>
        <p:spPr>
          <a:xfrm>
            <a:off x="14359095" y="4648786"/>
            <a:ext cx="3280658" cy="111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informația 50%, costuri și productivitate 27%.</a:t>
            </a:r>
          </a:p>
        </p:txBody>
      </p:sp>
      <p:sp>
        <p:nvSpPr>
          <p:cNvPr id="243" name="TextBox 243"/>
          <p:cNvSpPr txBox="1"/>
          <p:nvPr/>
        </p:nvSpPr>
        <p:spPr>
          <a:xfrm>
            <a:off x="14359095" y="5547967"/>
            <a:ext cx="3280658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investițiile în echipamente, 48%.</a:t>
            </a:r>
          </a:p>
        </p:txBody>
      </p:sp>
      <p:sp>
        <p:nvSpPr>
          <p:cNvPr id="244" name="TextBox 244"/>
          <p:cNvSpPr txBox="1"/>
          <p:nvPr/>
        </p:nvSpPr>
        <p:spPr>
          <a:xfrm>
            <a:off x="14359095" y="7135706"/>
            <a:ext cx="3280658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Companiile mari: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informația doar 10%, față de 34-39% la celelalte.</a:t>
            </a:r>
          </a:p>
        </p:txBody>
      </p:sp>
      <p:sp>
        <p:nvSpPr>
          <p:cNvPr id="245" name="TextBox 245"/>
          <p:cNvSpPr txBox="1"/>
          <p:nvPr/>
        </p:nvSpPr>
        <p:spPr>
          <a:xfrm>
            <a:off x="13028066" y="3229270"/>
            <a:ext cx="110448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 stâng</a:t>
            </a:r>
          </a:p>
        </p:txBody>
      </p:sp>
      <p:grpSp>
        <p:nvGrpSpPr>
          <p:cNvPr id="246" name="Group 246"/>
          <p:cNvGrpSpPr/>
          <p:nvPr/>
        </p:nvGrpSpPr>
        <p:grpSpPr>
          <a:xfrm>
            <a:off x="13085216" y="3514601"/>
            <a:ext cx="895255" cy="446913"/>
            <a:chOff x="0" y="0"/>
            <a:chExt cx="1193673" cy="595884"/>
          </a:xfrm>
        </p:grpSpPr>
        <p:sp>
          <p:nvSpPr>
            <p:cNvPr id="247" name="Freeform 247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TextBox 248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3006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32</a:t>
              </a:r>
            </a:p>
          </p:txBody>
        </p:sp>
      </p:grpSp>
      <p:grpSp>
        <p:nvGrpSpPr>
          <p:cNvPr id="249" name="Group 249"/>
          <p:cNvGrpSpPr/>
          <p:nvPr/>
        </p:nvGrpSpPr>
        <p:grpSpPr>
          <a:xfrm>
            <a:off x="13085216" y="3985555"/>
            <a:ext cx="895255" cy="446913"/>
            <a:chOff x="0" y="0"/>
            <a:chExt cx="1193673" cy="595884"/>
          </a:xfrm>
        </p:grpSpPr>
        <p:sp>
          <p:nvSpPr>
            <p:cNvPr id="250" name="Freeform 250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TextBox 251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3006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36</a:t>
              </a:r>
            </a:p>
          </p:txBody>
        </p:sp>
      </p:grpSp>
      <p:grpSp>
        <p:nvGrpSpPr>
          <p:cNvPr id="252" name="Group 252"/>
          <p:cNvGrpSpPr/>
          <p:nvPr/>
        </p:nvGrpSpPr>
        <p:grpSpPr>
          <a:xfrm>
            <a:off x="13085216" y="4352373"/>
            <a:ext cx="895255" cy="446913"/>
            <a:chOff x="0" y="0"/>
            <a:chExt cx="1193673" cy="595884"/>
          </a:xfrm>
        </p:grpSpPr>
        <p:sp>
          <p:nvSpPr>
            <p:cNvPr id="253" name="Freeform 253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TextBox 254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3006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51</a:t>
              </a:r>
            </a:p>
          </p:txBody>
        </p:sp>
      </p:grpSp>
      <p:grpSp>
        <p:nvGrpSpPr>
          <p:cNvPr id="255" name="Group 255"/>
          <p:cNvGrpSpPr/>
          <p:nvPr/>
        </p:nvGrpSpPr>
        <p:grpSpPr>
          <a:xfrm>
            <a:off x="13085216" y="4837309"/>
            <a:ext cx="895255" cy="380876"/>
            <a:chOff x="0" y="0"/>
            <a:chExt cx="1193673" cy="507835"/>
          </a:xfrm>
        </p:grpSpPr>
        <p:sp>
          <p:nvSpPr>
            <p:cNvPr id="256" name="Freeform 25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TextBox 25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258" name="Group 258"/>
          <p:cNvGrpSpPr/>
          <p:nvPr/>
        </p:nvGrpSpPr>
        <p:grpSpPr>
          <a:xfrm>
            <a:off x="13085216" y="5256286"/>
            <a:ext cx="895255" cy="449209"/>
            <a:chOff x="0" y="0"/>
            <a:chExt cx="1193673" cy="598945"/>
          </a:xfrm>
        </p:grpSpPr>
        <p:sp>
          <p:nvSpPr>
            <p:cNvPr id="259" name="Freeform 259"/>
            <p:cNvSpPr/>
            <p:nvPr/>
          </p:nvSpPr>
          <p:spPr>
            <a:xfrm>
              <a:off x="0" y="0"/>
              <a:ext cx="1193673" cy="598983"/>
            </a:xfrm>
            <a:custGeom>
              <a:avLst/>
              <a:gdLst/>
              <a:ahLst/>
              <a:cxnLst/>
              <a:rect l="l" t="t" r="r" b="b"/>
              <a:pathLst>
                <a:path w="1193673" h="598983">
                  <a:moveTo>
                    <a:pt x="0" y="0"/>
                  </a:moveTo>
                  <a:lnTo>
                    <a:pt x="1193673" y="0"/>
                  </a:lnTo>
                  <a:lnTo>
                    <a:pt x="1193673" y="598983"/>
                  </a:lnTo>
                  <a:lnTo>
                    <a:pt x="0" y="59898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TextBox 260"/>
            <p:cNvSpPr txBox="1"/>
            <p:nvPr/>
          </p:nvSpPr>
          <p:spPr>
            <a:xfrm>
              <a:off x="0" y="-85725"/>
              <a:ext cx="1193673" cy="68467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</a:t>
              </a:r>
            </a:p>
          </p:txBody>
        </p:sp>
      </p:grpSp>
      <p:grpSp>
        <p:nvGrpSpPr>
          <p:cNvPr id="261" name="Group 261"/>
          <p:cNvGrpSpPr/>
          <p:nvPr/>
        </p:nvGrpSpPr>
        <p:grpSpPr>
          <a:xfrm>
            <a:off x="13085216" y="5616702"/>
            <a:ext cx="895255" cy="446913"/>
            <a:chOff x="0" y="0"/>
            <a:chExt cx="1193673" cy="595884"/>
          </a:xfrm>
        </p:grpSpPr>
        <p:sp>
          <p:nvSpPr>
            <p:cNvPr id="262" name="Freeform 262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TextBox 263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</a:t>
              </a:r>
            </a:p>
          </p:txBody>
        </p:sp>
      </p:grpSp>
      <p:grpSp>
        <p:nvGrpSpPr>
          <p:cNvPr id="264" name="Group 264"/>
          <p:cNvGrpSpPr/>
          <p:nvPr/>
        </p:nvGrpSpPr>
        <p:grpSpPr>
          <a:xfrm>
            <a:off x="13085216" y="6112997"/>
            <a:ext cx="895255" cy="446913"/>
            <a:chOff x="0" y="0"/>
            <a:chExt cx="1193673" cy="595884"/>
          </a:xfrm>
        </p:grpSpPr>
        <p:sp>
          <p:nvSpPr>
            <p:cNvPr id="265" name="Freeform 265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TextBox 266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</a:t>
              </a:r>
            </a:p>
          </p:txBody>
        </p:sp>
      </p:grpSp>
      <p:grpSp>
        <p:nvGrpSpPr>
          <p:cNvPr id="267" name="Group 267"/>
          <p:cNvGrpSpPr/>
          <p:nvPr/>
        </p:nvGrpSpPr>
        <p:grpSpPr>
          <a:xfrm>
            <a:off x="13085216" y="6607535"/>
            <a:ext cx="895255" cy="380876"/>
            <a:chOff x="0" y="0"/>
            <a:chExt cx="1193673" cy="507835"/>
          </a:xfrm>
        </p:grpSpPr>
        <p:sp>
          <p:nvSpPr>
            <p:cNvPr id="268" name="Freeform 26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TextBox 26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</a:t>
              </a:r>
            </a:p>
          </p:txBody>
        </p:sp>
      </p:grpSp>
      <p:sp>
        <p:nvSpPr>
          <p:cNvPr id="270" name="TextBox 270"/>
          <p:cNvSpPr txBox="1"/>
          <p:nvPr/>
        </p:nvSpPr>
        <p:spPr>
          <a:xfrm>
            <a:off x="14359095" y="6347036"/>
            <a:ext cx="3733752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29"/>
              </a:lnSpc>
              <a:spcBef>
                <a:spcPct val="0"/>
              </a:spcBef>
            </a:pPr>
            <a:r>
              <a:rPr lang="en-US" sz="1950" b="1" u="none" strike="noStrike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 u="none" strike="noStrike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certificarea 51%, față de 33% pe malul drept.</a:t>
            </a:r>
          </a:p>
        </p:txBody>
      </p:sp>
      <p:sp>
        <p:nvSpPr>
          <p:cNvPr id="271" name="TextBox 271"/>
          <p:cNvSpPr txBox="1"/>
          <p:nvPr/>
        </p:nvSpPr>
        <p:spPr>
          <a:xfrm>
            <a:off x="1705920" y="9299965"/>
            <a:ext cx="13622807" cy="35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6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ponderat. Mari (n = 31), Sud (n = 30), UTA Găgăuzia (n = 31); malul stâng neponderat (n = 53, indicativ). Răspuns multiplu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UE7 · SPRIJINUL NECESAR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05757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Sprijinul cel mai cerut: finanțarea investițiilor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48" y="2397985"/>
            <a:ext cx="16324993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Ce tip de sprijin ar fi necesar companiei dumneavoastră pentru pregătirea către piața UE? (răspuns multiplu)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3268466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% companii, malul drept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933909" y="3268466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stâng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9124" y="3677860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Finanțare pentru echipamente/tehnologie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076636" y="3714150"/>
            <a:ext cx="3809876" cy="323755"/>
            <a:chOff x="0" y="0"/>
            <a:chExt cx="5079835" cy="43167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76636" y="3714150"/>
            <a:ext cx="3257502" cy="323755"/>
            <a:chOff x="0" y="0"/>
            <a:chExt cx="4343336" cy="4316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343400" cy="431673"/>
            </a:xfrm>
            <a:custGeom>
              <a:avLst/>
              <a:gdLst/>
              <a:ahLst/>
              <a:cxnLst/>
              <a:rect l="l" t="t" r="r" b="b"/>
              <a:pathLst>
                <a:path w="43434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4267200" y="0"/>
                  </a:lnTo>
                  <a:cubicBezTo>
                    <a:pt x="4309237" y="0"/>
                    <a:pt x="4343400" y="34163"/>
                    <a:pt x="4343400" y="76200"/>
                  </a:cubicBezTo>
                  <a:lnTo>
                    <a:pt x="4343400" y="355473"/>
                  </a:lnTo>
                  <a:cubicBezTo>
                    <a:pt x="4343400" y="397510"/>
                    <a:pt x="4309237" y="431673"/>
                    <a:pt x="42672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981648" y="3664629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59,8%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933909" y="3677860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62%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19124" y="4100589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Finanțare/sprijin pentru certificare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076636" y="4136879"/>
            <a:ext cx="3809876" cy="323755"/>
            <a:chOff x="0" y="0"/>
            <a:chExt cx="5079835" cy="43167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76636" y="4136879"/>
            <a:ext cx="2028749" cy="323755"/>
            <a:chOff x="0" y="0"/>
            <a:chExt cx="2704998" cy="43167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04973" cy="431673"/>
            </a:xfrm>
            <a:custGeom>
              <a:avLst/>
              <a:gdLst/>
              <a:ahLst/>
              <a:cxnLst/>
              <a:rect l="l" t="t" r="r" b="b"/>
              <a:pathLst>
                <a:path w="27049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628773" y="0"/>
                  </a:lnTo>
                  <a:cubicBezTo>
                    <a:pt x="2670810" y="0"/>
                    <a:pt x="2704973" y="34163"/>
                    <a:pt x="2704973" y="76200"/>
                  </a:cubicBezTo>
                  <a:lnTo>
                    <a:pt x="2704973" y="355473"/>
                  </a:lnTo>
                  <a:cubicBezTo>
                    <a:pt x="2704973" y="397510"/>
                    <a:pt x="2670810" y="431673"/>
                    <a:pt x="26287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981648" y="4087358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37,3%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33909" y="4100589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B9600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49%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9124" y="4523318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Parteneri și acces pe piața UE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076636" y="4559608"/>
            <a:ext cx="3809876" cy="323755"/>
            <a:chOff x="0" y="0"/>
            <a:chExt cx="5079835" cy="43167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76636" y="4559608"/>
            <a:ext cx="1533496" cy="323755"/>
            <a:chOff x="0" y="0"/>
            <a:chExt cx="2044662" cy="431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44700" cy="431673"/>
            </a:xfrm>
            <a:custGeom>
              <a:avLst/>
              <a:gdLst/>
              <a:ahLst/>
              <a:cxnLst/>
              <a:rect l="l" t="t" r="r" b="b"/>
              <a:pathLst>
                <a:path w="20447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968500" y="0"/>
                  </a:lnTo>
                  <a:cubicBezTo>
                    <a:pt x="2010537" y="0"/>
                    <a:pt x="2044700" y="34163"/>
                    <a:pt x="2044700" y="76200"/>
                  </a:cubicBezTo>
                  <a:lnTo>
                    <a:pt x="2044700" y="355473"/>
                  </a:lnTo>
                  <a:cubicBezTo>
                    <a:pt x="2044700" y="397510"/>
                    <a:pt x="2010537" y="431673"/>
                    <a:pt x="19685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981648" y="4510088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28,2%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933909" y="4523318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B9600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45%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9124" y="4946056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Informare și consultanță despre UE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6076636" y="4982356"/>
            <a:ext cx="3809876" cy="323755"/>
            <a:chOff x="0" y="0"/>
            <a:chExt cx="5079835" cy="43167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076636" y="4982356"/>
            <a:ext cx="1495377" cy="323755"/>
            <a:chOff x="0" y="0"/>
            <a:chExt cx="1993836" cy="43167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93900" cy="431673"/>
            </a:xfrm>
            <a:custGeom>
              <a:avLst/>
              <a:gdLst/>
              <a:ahLst/>
              <a:cxnLst/>
              <a:rect l="l" t="t" r="r" b="b"/>
              <a:pathLst>
                <a:path w="19939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917700" y="0"/>
                  </a:lnTo>
                  <a:cubicBezTo>
                    <a:pt x="1959737" y="0"/>
                    <a:pt x="1993900" y="34163"/>
                    <a:pt x="1993900" y="76200"/>
                  </a:cubicBezTo>
                  <a:lnTo>
                    <a:pt x="1993900" y="355473"/>
                  </a:lnTo>
                  <a:cubicBezTo>
                    <a:pt x="1993900" y="397510"/>
                    <a:pt x="1959737" y="431673"/>
                    <a:pt x="19177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9981648" y="4932817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27,5%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933909" y="4946056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B9600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49%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19124" y="5368785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Digitalizare și tehnologizare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6076636" y="5405085"/>
            <a:ext cx="3809876" cy="323755"/>
            <a:chOff x="0" y="0"/>
            <a:chExt cx="5079835" cy="4316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076636" y="5405085"/>
            <a:ext cx="1181005" cy="323755"/>
            <a:chOff x="0" y="0"/>
            <a:chExt cx="1574673" cy="43167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574673" cy="431673"/>
            </a:xfrm>
            <a:custGeom>
              <a:avLst/>
              <a:gdLst/>
              <a:ahLst/>
              <a:cxnLst/>
              <a:rect l="l" t="t" r="r" b="b"/>
              <a:pathLst>
                <a:path w="15746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498473" y="0"/>
                  </a:lnTo>
                  <a:cubicBezTo>
                    <a:pt x="1540510" y="0"/>
                    <a:pt x="1574673" y="34163"/>
                    <a:pt x="1574673" y="76200"/>
                  </a:cubicBezTo>
                  <a:lnTo>
                    <a:pt x="1574673" y="355473"/>
                  </a:lnTo>
                  <a:cubicBezTo>
                    <a:pt x="1574673" y="397510"/>
                    <a:pt x="1540510" y="431673"/>
                    <a:pt x="14984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981648" y="5355565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21,7%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933909" y="5368785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17%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19124" y="5791514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Instruire și dezvoltarea competențelor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6076636" y="5827814"/>
            <a:ext cx="3809876" cy="323755"/>
            <a:chOff x="0" y="0"/>
            <a:chExt cx="5079835" cy="43167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076636" y="5827814"/>
            <a:ext cx="942880" cy="323755"/>
            <a:chOff x="0" y="0"/>
            <a:chExt cx="1257173" cy="4316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57173" cy="431673"/>
            </a:xfrm>
            <a:custGeom>
              <a:avLst/>
              <a:gdLst/>
              <a:ahLst/>
              <a:cxnLst/>
              <a:rect l="l" t="t" r="r" b="b"/>
              <a:pathLst>
                <a:path w="12571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180973" y="0"/>
                  </a:lnTo>
                  <a:cubicBezTo>
                    <a:pt x="1223010" y="0"/>
                    <a:pt x="1257173" y="34163"/>
                    <a:pt x="1257173" y="76200"/>
                  </a:cubicBezTo>
                  <a:lnTo>
                    <a:pt x="1257173" y="355473"/>
                  </a:lnTo>
                  <a:cubicBezTo>
                    <a:pt x="1257173" y="397510"/>
                    <a:pt x="1223010" y="431673"/>
                    <a:pt x="11809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7" name="TextBox 47"/>
          <p:cNvSpPr txBox="1"/>
          <p:nvPr/>
        </p:nvSpPr>
        <p:spPr>
          <a:xfrm>
            <a:off x="9981648" y="5778294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17,4%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933909" y="5791514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23%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19124" y="6214243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au nevoie de sprijin suplimentar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6076636" y="6250543"/>
            <a:ext cx="3809876" cy="323755"/>
            <a:chOff x="0" y="0"/>
            <a:chExt cx="5079835" cy="4316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76636" y="6250543"/>
            <a:ext cx="352377" cy="323755"/>
            <a:chOff x="0" y="0"/>
            <a:chExt cx="469836" cy="43167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69900" cy="431673"/>
            </a:xfrm>
            <a:custGeom>
              <a:avLst/>
              <a:gdLst/>
              <a:ahLst/>
              <a:cxnLst/>
              <a:rect l="l" t="t" r="r" b="b"/>
              <a:pathLst>
                <a:path w="469900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93700" y="0"/>
                  </a:lnTo>
                  <a:cubicBezTo>
                    <a:pt x="435737" y="0"/>
                    <a:pt x="469900" y="34163"/>
                    <a:pt x="469900" y="76200"/>
                  </a:cubicBezTo>
                  <a:lnTo>
                    <a:pt x="469900" y="355473"/>
                  </a:lnTo>
                  <a:cubicBezTo>
                    <a:pt x="469900" y="397510"/>
                    <a:pt x="435737" y="431673"/>
                    <a:pt x="393700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9981648" y="6201013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6,4%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0933909" y="6214243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4%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219124" y="6636972"/>
            <a:ext cx="49052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Altceva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6076636" y="6673282"/>
            <a:ext cx="3809876" cy="323755"/>
            <a:chOff x="0" y="0"/>
            <a:chExt cx="5079835" cy="43167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5079873" cy="431673"/>
            </a:xfrm>
            <a:custGeom>
              <a:avLst/>
              <a:gdLst/>
              <a:ahLst/>
              <a:cxnLst/>
              <a:rect l="l" t="t" r="r" b="b"/>
              <a:pathLst>
                <a:path w="5079873" h="4316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5003673" y="0"/>
                  </a:lnTo>
                  <a:cubicBezTo>
                    <a:pt x="5045710" y="0"/>
                    <a:pt x="5079873" y="34163"/>
                    <a:pt x="5079873" y="76200"/>
                  </a:cubicBezTo>
                  <a:lnTo>
                    <a:pt x="5079873" y="355473"/>
                  </a:lnTo>
                  <a:cubicBezTo>
                    <a:pt x="5079873" y="397510"/>
                    <a:pt x="5045710" y="431673"/>
                    <a:pt x="5003673" y="431673"/>
                  </a:cubicBezTo>
                  <a:lnTo>
                    <a:pt x="76200" y="431673"/>
                  </a:lnTo>
                  <a:cubicBezTo>
                    <a:pt x="34163" y="431673"/>
                    <a:pt x="0" y="397510"/>
                    <a:pt x="0" y="3554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076636" y="6673282"/>
            <a:ext cx="85630" cy="323755"/>
            <a:chOff x="0" y="0"/>
            <a:chExt cx="114173" cy="431673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14173" cy="431546"/>
            </a:xfrm>
            <a:custGeom>
              <a:avLst/>
              <a:gdLst/>
              <a:ahLst/>
              <a:cxnLst/>
              <a:rect l="l" t="t" r="r" b="b"/>
              <a:pathLst>
                <a:path w="114173" h="431546">
                  <a:moveTo>
                    <a:pt x="0" y="57023"/>
                  </a:moveTo>
                  <a:cubicBezTo>
                    <a:pt x="0" y="25527"/>
                    <a:pt x="25527" y="0"/>
                    <a:pt x="57023" y="0"/>
                  </a:cubicBezTo>
                  <a:cubicBezTo>
                    <a:pt x="88519" y="0"/>
                    <a:pt x="114173" y="25527"/>
                    <a:pt x="114173" y="57023"/>
                  </a:cubicBezTo>
                  <a:lnTo>
                    <a:pt x="114173" y="374523"/>
                  </a:lnTo>
                  <a:cubicBezTo>
                    <a:pt x="114173" y="406019"/>
                    <a:pt x="88646" y="431546"/>
                    <a:pt x="57150" y="431546"/>
                  </a:cubicBezTo>
                  <a:cubicBezTo>
                    <a:pt x="25654" y="431546"/>
                    <a:pt x="0" y="406146"/>
                    <a:pt x="0" y="37452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9981648" y="6623742"/>
            <a:ext cx="933326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1,6%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933909" y="6636972"/>
            <a:ext cx="1504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0%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2820383" y="3306566"/>
            <a:ext cx="4248121" cy="4622635"/>
            <a:chOff x="0" y="0"/>
            <a:chExt cx="5664162" cy="6163513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664200" cy="6163437"/>
            </a:xfrm>
            <a:custGeom>
              <a:avLst/>
              <a:gdLst/>
              <a:ahLst/>
              <a:cxnLst/>
              <a:rect l="l" t="t" r="r" b="b"/>
              <a:pathLst>
                <a:path w="5664200" h="6163437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5466842" y="0"/>
                  </a:lnTo>
                  <a:cubicBezTo>
                    <a:pt x="5575808" y="0"/>
                    <a:pt x="5664200" y="88265"/>
                    <a:pt x="5664200" y="197231"/>
                  </a:cubicBezTo>
                  <a:lnTo>
                    <a:pt x="5664200" y="5966206"/>
                  </a:lnTo>
                  <a:cubicBezTo>
                    <a:pt x="5664200" y="6075172"/>
                    <a:pt x="5575935" y="6163437"/>
                    <a:pt x="5466969" y="6163437"/>
                  </a:cubicBezTo>
                  <a:lnTo>
                    <a:pt x="197231" y="6163437"/>
                  </a:lnTo>
                  <a:cubicBezTo>
                    <a:pt x="88265" y="6163564"/>
                    <a:pt x="0" y="6075172"/>
                    <a:pt x="0" y="5966206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13094713" y="3542795"/>
            <a:ext cx="381045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Cer finanțare pentru investiții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094713" y="4129478"/>
            <a:ext cx="3810457" cy="723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6300" b="1">
                <a:solidFill>
                  <a:srgbClr val="1F5F7A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59,8%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13094713" y="5683853"/>
            <a:ext cx="3699481" cy="9525"/>
            <a:chOff x="0" y="0"/>
            <a:chExt cx="4932642" cy="12700"/>
          </a:xfrm>
        </p:grpSpPr>
        <p:sp>
          <p:nvSpPr>
            <p:cNvPr id="68" name="Freeform 68" descr="line"/>
            <p:cNvSpPr/>
            <p:nvPr/>
          </p:nvSpPr>
          <p:spPr>
            <a:xfrm>
              <a:off x="0" y="0"/>
              <a:ext cx="4932680" cy="12700"/>
            </a:xfrm>
            <a:custGeom>
              <a:avLst/>
              <a:gdLst/>
              <a:ahLst/>
              <a:cxnLst/>
              <a:rect l="l" t="t" r="r" b="b"/>
              <a:pathLst>
                <a:path w="4932680" h="12700">
                  <a:moveTo>
                    <a:pt x="0" y="0"/>
                  </a:moveTo>
                  <a:lnTo>
                    <a:pt x="4932680" y="0"/>
                  </a:lnTo>
                  <a:lnTo>
                    <a:pt x="4932680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46" r="4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13094713" y="5201312"/>
            <a:ext cx="3810457" cy="111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Finanțarea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este cerută și de exportatori, dar mai rar (49% față de 63%).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3094713" y="6393366"/>
            <a:ext cx="3810457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informare 49%, certificare 49%, parteneri 45%.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219124" y="8999230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 (n = 461); malul stâng neponderat (n = 53). Răspuns multiplu, baza: toți respondenții.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UE7 · SPRIJIN PE SEGMENTE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386630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Sprijin pe segmente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674106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% din companii care au cerut tipul de sprijin. Micro, Mici, Medii, Mari = dimensiunea companiei; Chiș., Nord, Centru, Sud, UTAG, mal stâng = regiunea.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124" y="3184512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5741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Micro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9067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Mici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2392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Medii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57183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Mari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323574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Chiș.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56833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90093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Centru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23352" y="3184512"/>
            <a:ext cx="971455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Sud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056612" y="3184512"/>
            <a:ext cx="971455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9124" y="3572970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Finanțare pentru investiții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4495514" y="3580657"/>
            <a:ext cx="895255" cy="380876"/>
            <a:chOff x="0" y="0"/>
            <a:chExt cx="1193673" cy="5078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58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428774" y="3580657"/>
            <a:ext cx="895255" cy="380876"/>
            <a:chOff x="0" y="0"/>
            <a:chExt cx="1193673" cy="5078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69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362024" y="3580657"/>
            <a:ext cx="895255" cy="380876"/>
            <a:chOff x="0" y="0"/>
            <a:chExt cx="1193673" cy="50783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69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295283" y="3580657"/>
            <a:ext cx="895255" cy="380876"/>
            <a:chOff x="0" y="0"/>
            <a:chExt cx="1193673" cy="50783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52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361674" y="3580657"/>
            <a:ext cx="895255" cy="380876"/>
            <a:chOff x="0" y="0"/>
            <a:chExt cx="1193673" cy="50783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53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294933" y="3580657"/>
            <a:ext cx="895255" cy="380876"/>
            <a:chOff x="0" y="0"/>
            <a:chExt cx="1193673" cy="50783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64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228193" y="3580657"/>
            <a:ext cx="895255" cy="380876"/>
            <a:chOff x="0" y="0"/>
            <a:chExt cx="1193673" cy="50783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66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161452" y="3580657"/>
            <a:ext cx="895255" cy="380876"/>
            <a:chOff x="0" y="0"/>
            <a:chExt cx="1193673" cy="50783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88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094712" y="3580657"/>
            <a:ext cx="895255" cy="380876"/>
            <a:chOff x="0" y="0"/>
            <a:chExt cx="1193673" cy="50783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80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219124" y="3991870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 pentru certificare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4495514" y="3999528"/>
            <a:ext cx="895255" cy="380876"/>
            <a:chOff x="0" y="0"/>
            <a:chExt cx="1193673" cy="50783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428774" y="3999528"/>
            <a:ext cx="895255" cy="380876"/>
            <a:chOff x="0" y="0"/>
            <a:chExt cx="1193673" cy="50783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40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6362024" y="3999528"/>
            <a:ext cx="895255" cy="380876"/>
            <a:chOff x="0" y="0"/>
            <a:chExt cx="1193673" cy="507835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42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7295283" y="3999528"/>
            <a:ext cx="895255" cy="380876"/>
            <a:chOff x="0" y="0"/>
            <a:chExt cx="1193673" cy="507835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29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361674" y="3999528"/>
            <a:ext cx="895255" cy="380876"/>
            <a:chOff x="0" y="0"/>
            <a:chExt cx="1193673" cy="507835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9294933" y="3999528"/>
            <a:ext cx="895255" cy="380876"/>
            <a:chOff x="0" y="0"/>
            <a:chExt cx="1193673" cy="507835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48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228193" y="3999528"/>
            <a:ext cx="895255" cy="380876"/>
            <a:chOff x="0" y="0"/>
            <a:chExt cx="1193673" cy="507835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32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1161452" y="3999528"/>
            <a:ext cx="895255" cy="380876"/>
            <a:chOff x="0" y="0"/>
            <a:chExt cx="1193673" cy="50783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38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2094712" y="3999528"/>
            <a:ext cx="895255" cy="380876"/>
            <a:chOff x="0" y="0"/>
            <a:chExt cx="1193673" cy="507835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72</a:t>
              </a:r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1219124" y="4410742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Parteneri și acces pe piața UE</a:t>
            </a:r>
          </a:p>
        </p:txBody>
      </p:sp>
      <p:grpSp>
        <p:nvGrpSpPr>
          <p:cNvPr id="72" name="Group 72"/>
          <p:cNvGrpSpPr/>
          <p:nvPr/>
        </p:nvGrpSpPr>
        <p:grpSpPr>
          <a:xfrm>
            <a:off x="4495514" y="4418409"/>
            <a:ext cx="895255" cy="380876"/>
            <a:chOff x="0" y="0"/>
            <a:chExt cx="1193673" cy="50783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5428774" y="4418409"/>
            <a:ext cx="895255" cy="380876"/>
            <a:chOff x="0" y="0"/>
            <a:chExt cx="1193673" cy="50783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39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6362024" y="4418409"/>
            <a:ext cx="895255" cy="380876"/>
            <a:chOff x="0" y="0"/>
            <a:chExt cx="1193673" cy="507835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7295283" y="4418409"/>
            <a:ext cx="895255" cy="380876"/>
            <a:chOff x="0" y="0"/>
            <a:chExt cx="1193673" cy="507835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38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8361674" y="4418409"/>
            <a:ext cx="895255" cy="380876"/>
            <a:chOff x="0" y="0"/>
            <a:chExt cx="1193673" cy="507835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9294933" y="4418409"/>
            <a:ext cx="895255" cy="380876"/>
            <a:chOff x="0" y="0"/>
            <a:chExt cx="1193673" cy="507835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0228193" y="4418409"/>
            <a:ext cx="895255" cy="380876"/>
            <a:chOff x="0" y="0"/>
            <a:chExt cx="1193673" cy="507835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41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1161452" y="4418409"/>
            <a:ext cx="895255" cy="380876"/>
            <a:chOff x="0" y="0"/>
            <a:chExt cx="1193673" cy="507835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2094712" y="4418409"/>
            <a:ext cx="895255" cy="380876"/>
            <a:chOff x="0" y="0"/>
            <a:chExt cx="1193673" cy="507835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37</a:t>
              </a:r>
            </a:p>
          </p:txBody>
        </p:sp>
      </p:grpSp>
      <p:sp>
        <p:nvSpPr>
          <p:cNvPr id="99" name="TextBox 99"/>
          <p:cNvSpPr txBox="1"/>
          <p:nvPr/>
        </p:nvSpPr>
        <p:spPr>
          <a:xfrm>
            <a:off x="1219124" y="4829623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Informare și consultanță</a:t>
            </a:r>
          </a:p>
        </p:txBody>
      </p:sp>
      <p:grpSp>
        <p:nvGrpSpPr>
          <p:cNvPr id="100" name="Group 100"/>
          <p:cNvGrpSpPr/>
          <p:nvPr/>
        </p:nvGrpSpPr>
        <p:grpSpPr>
          <a:xfrm>
            <a:off x="4495514" y="4837309"/>
            <a:ext cx="895255" cy="380876"/>
            <a:chOff x="0" y="0"/>
            <a:chExt cx="1193673" cy="507835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29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5428774" y="4837309"/>
            <a:ext cx="895255" cy="380876"/>
            <a:chOff x="0" y="0"/>
            <a:chExt cx="1193673" cy="507835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</a:t>
              </a:r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6362024" y="4837309"/>
            <a:ext cx="895255" cy="380876"/>
            <a:chOff x="0" y="0"/>
            <a:chExt cx="1193673" cy="507835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7295283" y="4837309"/>
            <a:ext cx="895255" cy="380876"/>
            <a:chOff x="0" y="0"/>
            <a:chExt cx="1193673" cy="507835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</a:t>
              </a:r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8361674" y="4837309"/>
            <a:ext cx="895255" cy="380876"/>
            <a:chOff x="0" y="0"/>
            <a:chExt cx="1193673" cy="507835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28</a:t>
              </a:r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9294933" y="4837309"/>
            <a:ext cx="895255" cy="380876"/>
            <a:chOff x="0" y="0"/>
            <a:chExt cx="1193673" cy="507835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27</a:t>
              </a:r>
            </a:p>
          </p:txBody>
        </p:sp>
      </p:grpSp>
      <p:grpSp>
        <p:nvGrpSpPr>
          <p:cNvPr id="118" name="Group 118"/>
          <p:cNvGrpSpPr/>
          <p:nvPr/>
        </p:nvGrpSpPr>
        <p:grpSpPr>
          <a:xfrm>
            <a:off x="10228193" y="4837309"/>
            <a:ext cx="895255" cy="380876"/>
            <a:chOff x="0" y="0"/>
            <a:chExt cx="1193673" cy="507835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121" name="Group 121"/>
          <p:cNvGrpSpPr/>
          <p:nvPr/>
        </p:nvGrpSpPr>
        <p:grpSpPr>
          <a:xfrm>
            <a:off x="11161452" y="4837309"/>
            <a:ext cx="895255" cy="380876"/>
            <a:chOff x="0" y="0"/>
            <a:chExt cx="1193673" cy="507835"/>
          </a:xfrm>
        </p:grpSpPr>
        <p:sp>
          <p:nvSpPr>
            <p:cNvPr id="122" name="Freeform 12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TextBox 12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124" name="Group 124"/>
          <p:cNvGrpSpPr/>
          <p:nvPr/>
        </p:nvGrpSpPr>
        <p:grpSpPr>
          <a:xfrm>
            <a:off x="12094712" y="4837309"/>
            <a:ext cx="895255" cy="380876"/>
            <a:chOff x="0" y="0"/>
            <a:chExt cx="1193673" cy="507835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TextBox 12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33</a:t>
              </a:r>
            </a:p>
          </p:txBody>
        </p:sp>
      </p:grpSp>
      <p:sp>
        <p:nvSpPr>
          <p:cNvPr id="127" name="TextBox 127"/>
          <p:cNvSpPr txBox="1"/>
          <p:nvPr/>
        </p:nvSpPr>
        <p:spPr>
          <a:xfrm>
            <a:off x="1219124" y="5248513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Digitalizare și tehnologizare</a:t>
            </a:r>
          </a:p>
        </p:txBody>
      </p:sp>
      <p:grpSp>
        <p:nvGrpSpPr>
          <p:cNvPr id="128" name="Group 128"/>
          <p:cNvGrpSpPr/>
          <p:nvPr/>
        </p:nvGrpSpPr>
        <p:grpSpPr>
          <a:xfrm>
            <a:off x="4495514" y="5256181"/>
            <a:ext cx="895255" cy="380876"/>
            <a:chOff x="0" y="0"/>
            <a:chExt cx="1193673" cy="507835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TextBox 13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131" name="Group 131"/>
          <p:cNvGrpSpPr/>
          <p:nvPr/>
        </p:nvGrpSpPr>
        <p:grpSpPr>
          <a:xfrm>
            <a:off x="5428774" y="5256181"/>
            <a:ext cx="895255" cy="380876"/>
            <a:chOff x="0" y="0"/>
            <a:chExt cx="1193673" cy="507835"/>
          </a:xfrm>
        </p:grpSpPr>
        <p:sp>
          <p:nvSpPr>
            <p:cNvPr id="132" name="Freeform 13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TextBox 13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30</a:t>
              </a:r>
            </a:p>
          </p:txBody>
        </p:sp>
      </p:grpSp>
      <p:grpSp>
        <p:nvGrpSpPr>
          <p:cNvPr id="134" name="Group 134"/>
          <p:cNvGrpSpPr/>
          <p:nvPr/>
        </p:nvGrpSpPr>
        <p:grpSpPr>
          <a:xfrm>
            <a:off x="6362024" y="5256181"/>
            <a:ext cx="895255" cy="380876"/>
            <a:chOff x="0" y="0"/>
            <a:chExt cx="1193673" cy="507835"/>
          </a:xfrm>
        </p:grpSpPr>
        <p:sp>
          <p:nvSpPr>
            <p:cNvPr id="135" name="Freeform 13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TextBox 13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33</a:t>
              </a:r>
            </a:p>
          </p:txBody>
        </p:sp>
      </p:grpSp>
      <p:grpSp>
        <p:nvGrpSpPr>
          <p:cNvPr id="137" name="Group 137"/>
          <p:cNvGrpSpPr/>
          <p:nvPr/>
        </p:nvGrpSpPr>
        <p:grpSpPr>
          <a:xfrm>
            <a:off x="7295283" y="5256181"/>
            <a:ext cx="895255" cy="380876"/>
            <a:chOff x="0" y="0"/>
            <a:chExt cx="1193673" cy="507835"/>
          </a:xfrm>
        </p:grpSpPr>
        <p:sp>
          <p:nvSpPr>
            <p:cNvPr id="138" name="Freeform 13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TextBox 13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43</a:t>
              </a:r>
            </a:p>
          </p:txBody>
        </p:sp>
      </p:grpSp>
      <p:grpSp>
        <p:nvGrpSpPr>
          <p:cNvPr id="140" name="Group 140"/>
          <p:cNvGrpSpPr/>
          <p:nvPr/>
        </p:nvGrpSpPr>
        <p:grpSpPr>
          <a:xfrm>
            <a:off x="8361674" y="5256181"/>
            <a:ext cx="895255" cy="380876"/>
            <a:chOff x="0" y="0"/>
            <a:chExt cx="1193673" cy="507835"/>
          </a:xfrm>
        </p:grpSpPr>
        <p:sp>
          <p:nvSpPr>
            <p:cNvPr id="141" name="Freeform 14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TextBox 14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22</a:t>
              </a:r>
            </a:p>
          </p:txBody>
        </p:sp>
      </p:grpSp>
      <p:grpSp>
        <p:nvGrpSpPr>
          <p:cNvPr id="143" name="Group 143"/>
          <p:cNvGrpSpPr/>
          <p:nvPr/>
        </p:nvGrpSpPr>
        <p:grpSpPr>
          <a:xfrm>
            <a:off x="9294933" y="5256181"/>
            <a:ext cx="895255" cy="380876"/>
            <a:chOff x="0" y="0"/>
            <a:chExt cx="1193673" cy="507835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10228193" y="5256181"/>
            <a:ext cx="895255" cy="380876"/>
            <a:chOff x="0" y="0"/>
            <a:chExt cx="1193673" cy="507835"/>
          </a:xfrm>
        </p:grpSpPr>
        <p:sp>
          <p:nvSpPr>
            <p:cNvPr id="147" name="Freeform 14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149" name="Group 149"/>
          <p:cNvGrpSpPr/>
          <p:nvPr/>
        </p:nvGrpSpPr>
        <p:grpSpPr>
          <a:xfrm>
            <a:off x="11161452" y="5256181"/>
            <a:ext cx="895255" cy="380876"/>
            <a:chOff x="0" y="0"/>
            <a:chExt cx="1193673" cy="507835"/>
          </a:xfrm>
        </p:grpSpPr>
        <p:sp>
          <p:nvSpPr>
            <p:cNvPr id="150" name="Freeform 15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</a:t>
              </a:r>
            </a:p>
          </p:txBody>
        </p:sp>
      </p:grpSp>
      <p:grpSp>
        <p:nvGrpSpPr>
          <p:cNvPr id="152" name="Group 152"/>
          <p:cNvGrpSpPr/>
          <p:nvPr/>
        </p:nvGrpSpPr>
        <p:grpSpPr>
          <a:xfrm>
            <a:off x="12094712" y="5256181"/>
            <a:ext cx="895255" cy="380876"/>
            <a:chOff x="0" y="0"/>
            <a:chExt cx="1193673" cy="507835"/>
          </a:xfrm>
        </p:grpSpPr>
        <p:sp>
          <p:nvSpPr>
            <p:cNvPr id="153" name="Freeform 15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TextBox 15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47</a:t>
              </a:r>
            </a:p>
          </p:txBody>
        </p:sp>
      </p:grpSp>
      <p:sp>
        <p:nvSpPr>
          <p:cNvPr id="155" name="TextBox 155"/>
          <p:cNvSpPr txBox="1"/>
          <p:nvPr/>
        </p:nvSpPr>
        <p:spPr>
          <a:xfrm>
            <a:off x="1219124" y="5667394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Instruire și competențe</a:t>
            </a:r>
          </a:p>
        </p:txBody>
      </p:sp>
      <p:grpSp>
        <p:nvGrpSpPr>
          <p:cNvPr id="156" name="Group 156"/>
          <p:cNvGrpSpPr/>
          <p:nvPr/>
        </p:nvGrpSpPr>
        <p:grpSpPr>
          <a:xfrm>
            <a:off x="4495514" y="5675081"/>
            <a:ext cx="895255" cy="380876"/>
            <a:chOff x="0" y="0"/>
            <a:chExt cx="1193673" cy="507835"/>
          </a:xfrm>
        </p:grpSpPr>
        <p:sp>
          <p:nvSpPr>
            <p:cNvPr id="157" name="Freeform 15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TextBox 15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</a:t>
              </a:r>
            </a:p>
          </p:txBody>
        </p:sp>
      </p:grpSp>
      <p:grpSp>
        <p:nvGrpSpPr>
          <p:cNvPr id="159" name="Group 159"/>
          <p:cNvGrpSpPr/>
          <p:nvPr/>
        </p:nvGrpSpPr>
        <p:grpSpPr>
          <a:xfrm>
            <a:off x="5428774" y="5675081"/>
            <a:ext cx="895255" cy="380876"/>
            <a:chOff x="0" y="0"/>
            <a:chExt cx="1193673" cy="507835"/>
          </a:xfrm>
        </p:grpSpPr>
        <p:sp>
          <p:nvSpPr>
            <p:cNvPr id="160" name="Freeform 16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TextBox 16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162" name="Group 162"/>
          <p:cNvGrpSpPr/>
          <p:nvPr/>
        </p:nvGrpSpPr>
        <p:grpSpPr>
          <a:xfrm>
            <a:off x="6362024" y="5675081"/>
            <a:ext cx="895255" cy="380876"/>
            <a:chOff x="0" y="0"/>
            <a:chExt cx="1193673" cy="507835"/>
          </a:xfrm>
        </p:grpSpPr>
        <p:sp>
          <p:nvSpPr>
            <p:cNvPr id="163" name="Freeform 16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TextBox 16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grpSp>
        <p:nvGrpSpPr>
          <p:cNvPr id="165" name="Group 165"/>
          <p:cNvGrpSpPr/>
          <p:nvPr/>
        </p:nvGrpSpPr>
        <p:grpSpPr>
          <a:xfrm>
            <a:off x="7295283" y="5675081"/>
            <a:ext cx="895255" cy="380876"/>
            <a:chOff x="0" y="0"/>
            <a:chExt cx="1193673" cy="507835"/>
          </a:xfrm>
        </p:grpSpPr>
        <p:sp>
          <p:nvSpPr>
            <p:cNvPr id="166" name="Freeform 16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TextBox 16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21</a:t>
              </a:r>
            </a:p>
          </p:txBody>
        </p:sp>
      </p:grpSp>
      <p:grpSp>
        <p:nvGrpSpPr>
          <p:cNvPr id="168" name="Group 168"/>
          <p:cNvGrpSpPr/>
          <p:nvPr/>
        </p:nvGrpSpPr>
        <p:grpSpPr>
          <a:xfrm>
            <a:off x="8361674" y="5675081"/>
            <a:ext cx="895255" cy="380876"/>
            <a:chOff x="0" y="0"/>
            <a:chExt cx="1193673" cy="507835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TextBox 17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</a:t>
              </a:r>
            </a:p>
          </p:txBody>
        </p:sp>
      </p:grpSp>
      <p:grpSp>
        <p:nvGrpSpPr>
          <p:cNvPr id="171" name="Group 171"/>
          <p:cNvGrpSpPr/>
          <p:nvPr/>
        </p:nvGrpSpPr>
        <p:grpSpPr>
          <a:xfrm>
            <a:off x="9294933" y="5675081"/>
            <a:ext cx="895255" cy="380876"/>
            <a:chOff x="0" y="0"/>
            <a:chExt cx="1193673" cy="507835"/>
          </a:xfrm>
        </p:grpSpPr>
        <p:sp>
          <p:nvSpPr>
            <p:cNvPr id="172" name="Freeform 17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TextBox 17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14</a:t>
              </a:r>
            </a:p>
          </p:txBody>
        </p:sp>
      </p:grpSp>
      <p:grpSp>
        <p:nvGrpSpPr>
          <p:cNvPr id="174" name="Group 174"/>
          <p:cNvGrpSpPr/>
          <p:nvPr/>
        </p:nvGrpSpPr>
        <p:grpSpPr>
          <a:xfrm>
            <a:off x="10228193" y="5675081"/>
            <a:ext cx="895255" cy="380876"/>
            <a:chOff x="0" y="0"/>
            <a:chExt cx="1193673" cy="507835"/>
          </a:xfrm>
        </p:grpSpPr>
        <p:sp>
          <p:nvSpPr>
            <p:cNvPr id="175" name="Freeform 17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TextBox 17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20</a:t>
              </a:r>
            </a:p>
          </p:txBody>
        </p:sp>
      </p:grpSp>
      <p:grpSp>
        <p:nvGrpSpPr>
          <p:cNvPr id="177" name="Group 177"/>
          <p:cNvGrpSpPr/>
          <p:nvPr/>
        </p:nvGrpSpPr>
        <p:grpSpPr>
          <a:xfrm>
            <a:off x="11161452" y="5675081"/>
            <a:ext cx="895255" cy="380876"/>
            <a:chOff x="0" y="0"/>
            <a:chExt cx="1193673" cy="507835"/>
          </a:xfrm>
        </p:grpSpPr>
        <p:sp>
          <p:nvSpPr>
            <p:cNvPr id="178" name="Freeform 17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TextBox 17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180" name="Group 180"/>
          <p:cNvGrpSpPr/>
          <p:nvPr/>
        </p:nvGrpSpPr>
        <p:grpSpPr>
          <a:xfrm>
            <a:off x="12094712" y="5675081"/>
            <a:ext cx="895255" cy="380876"/>
            <a:chOff x="0" y="0"/>
            <a:chExt cx="1193673" cy="507835"/>
          </a:xfrm>
        </p:grpSpPr>
        <p:sp>
          <p:nvSpPr>
            <p:cNvPr id="181" name="Freeform 18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TextBox 18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</a:t>
              </a:r>
            </a:p>
          </p:txBody>
        </p:sp>
      </p:grpSp>
      <p:sp>
        <p:nvSpPr>
          <p:cNvPr id="183" name="TextBox 183"/>
          <p:cNvSpPr txBox="1"/>
          <p:nvPr/>
        </p:nvSpPr>
        <p:spPr>
          <a:xfrm>
            <a:off x="1219124" y="6086275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au nevoie de sprijin</a:t>
            </a:r>
          </a:p>
        </p:txBody>
      </p:sp>
      <p:grpSp>
        <p:nvGrpSpPr>
          <p:cNvPr id="184" name="Group 184"/>
          <p:cNvGrpSpPr/>
          <p:nvPr/>
        </p:nvGrpSpPr>
        <p:grpSpPr>
          <a:xfrm>
            <a:off x="4495514" y="6093952"/>
            <a:ext cx="895255" cy="380876"/>
            <a:chOff x="0" y="0"/>
            <a:chExt cx="1193673" cy="507835"/>
          </a:xfrm>
        </p:grpSpPr>
        <p:sp>
          <p:nvSpPr>
            <p:cNvPr id="185" name="Freeform 185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TextBox 186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</a:t>
              </a:r>
            </a:p>
          </p:txBody>
        </p:sp>
      </p:grpSp>
      <p:grpSp>
        <p:nvGrpSpPr>
          <p:cNvPr id="187" name="Group 187"/>
          <p:cNvGrpSpPr/>
          <p:nvPr/>
        </p:nvGrpSpPr>
        <p:grpSpPr>
          <a:xfrm>
            <a:off x="5428774" y="6093952"/>
            <a:ext cx="895255" cy="380876"/>
            <a:chOff x="0" y="0"/>
            <a:chExt cx="1193673" cy="507835"/>
          </a:xfrm>
        </p:grpSpPr>
        <p:sp>
          <p:nvSpPr>
            <p:cNvPr id="188" name="Freeform 18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TextBox 18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</a:t>
              </a:r>
            </a:p>
          </p:txBody>
        </p:sp>
      </p:grpSp>
      <p:grpSp>
        <p:nvGrpSpPr>
          <p:cNvPr id="190" name="Group 190"/>
          <p:cNvGrpSpPr/>
          <p:nvPr/>
        </p:nvGrpSpPr>
        <p:grpSpPr>
          <a:xfrm>
            <a:off x="6362024" y="6093952"/>
            <a:ext cx="895255" cy="380876"/>
            <a:chOff x="0" y="0"/>
            <a:chExt cx="1193673" cy="507835"/>
          </a:xfrm>
        </p:grpSpPr>
        <p:sp>
          <p:nvSpPr>
            <p:cNvPr id="191" name="Freeform 191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TextBox 192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</a:t>
              </a:r>
            </a:p>
          </p:txBody>
        </p:sp>
      </p:grpSp>
      <p:grpSp>
        <p:nvGrpSpPr>
          <p:cNvPr id="193" name="Group 193"/>
          <p:cNvGrpSpPr/>
          <p:nvPr/>
        </p:nvGrpSpPr>
        <p:grpSpPr>
          <a:xfrm>
            <a:off x="7295283" y="6093952"/>
            <a:ext cx="895255" cy="380876"/>
            <a:chOff x="0" y="0"/>
            <a:chExt cx="1193673" cy="507835"/>
          </a:xfrm>
        </p:grpSpPr>
        <p:sp>
          <p:nvSpPr>
            <p:cNvPr id="194" name="Freeform 194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TextBox 195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14</a:t>
              </a:r>
            </a:p>
          </p:txBody>
        </p:sp>
      </p:grpSp>
      <p:grpSp>
        <p:nvGrpSpPr>
          <p:cNvPr id="196" name="Group 196"/>
          <p:cNvGrpSpPr/>
          <p:nvPr/>
        </p:nvGrpSpPr>
        <p:grpSpPr>
          <a:xfrm>
            <a:off x="8361674" y="6093952"/>
            <a:ext cx="895255" cy="380876"/>
            <a:chOff x="0" y="0"/>
            <a:chExt cx="1193673" cy="507835"/>
          </a:xfrm>
        </p:grpSpPr>
        <p:sp>
          <p:nvSpPr>
            <p:cNvPr id="197" name="Freeform 197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TextBox 198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</a:t>
              </a:r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9294933" y="6093952"/>
            <a:ext cx="895255" cy="380876"/>
            <a:chOff x="0" y="0"/>
            <a:chExt cx="1193673" cy="507835"/>
          </a:xfrm>
        </p:grpSpPr>
        <p:sp>
          <p:nvSpPr>
            <p:cNvPr id="200" name="Freeform 200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TextBox 201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</a:t>
              </a:r>
            </a:p>
          </p:txBody>
        </p:sp>
      </p:grpSp>
      <p:grpSp>
        <p:nvGrpSpPr>
          <p:cNvPr id="202" name="Group 202"/>
          <p:cNvGrpSpPr/>
          <p:nvPr/>
        </p:nvGrpSpPr>
        <p:grpSpPr>
          <a:xfrm>
            <a:off x="10228193" y="6093952"/>
            <a:ext cx="895255" cy="380876"/>
            <a:chOff x="0" y="0"/>
            <a:chExt cx="1193673" cy="507835"/>
          </a:xfrm>
        </p:grpSpPr>
        <p:sp>
          <p:nvSpPr>
            <p:cNvPr id="203" name="Freeform 203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TextBox 204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</a:t>
              </a:r>
            </a:p>
          </p:txBody>
        </p:sp>
      </p:grpSp>
      <p:grpSp>
        <p:nvGrpSpPr>
          <p:cNvPr id="205" name="Group 205"/>
          <p:cNvGrpSpPr/>
          <p:nvPr/>
        </p:nvGrpSpPr>
        <p:grpSpPr>
          <a:xfrm>
            <a:off x="11161452" y="6093952"/>
            <a:ext cx="895255" cy="380876"/>
            <a:chOff x="0" y="0"/>
            <a:chExt cx="1193673" cy="507835"/>
          </a:xfrm>
        </p:grpSpPr>
        <p:sp>
          <p:nvSpPr>
            <p:cNvPr id="206" name="Freeform 206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TextBox 207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</a:t>
              </a:r>
            </a:p>
          </p:txBody>
        </p:sp>
      </p:grpSp>
      <p:grpSp>
        <p:nvGrpSpPr>
          <p:cNvPr id="208" name="Group 208"/>
          <p:cNvGrpSpPr/>
          <p:nvPr/>
        </p:nvGrpSpPr>
        <p:grpSpPr>
          <a:xfrm>
            <a:off x="12094712" y="6093952"/>
            <a:ext cx="895255" cy="380876"/>
            <a:chOff x="0" y="0"/>
            <a:chExt cx="1193673" cy="507835"/>
          </a:xfrm>
        </p:grpSpPr>
        <p:sp>
          <p:nvSpPr>
            <p:cNvPr id="209" name="Freeform 209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TextBox 210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0</a:t>
              </a:r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14240542" y="2980811"/>
            <a:ext cx="3733752" cy="5214337"/>
            <a:chOff x="0" y="0"/>
            <a:chExt cx="4978336" cy="6952450"/>
          </a:xfrm>
        </p:grpSpPr>
        <p:sp>
          <p:nvSpPr>
            <p:cNvPr id="212" name="Freeform 212"/>
            <p:cNvSpPr/>
            <p:nvPr/>
          </p:nvSpPr>
          <p:spPr>
            <a:xfrm>
              <a:off x="0" y="0"/>
              <a:ext cx="4978400" cy="6952488"/>
            </a:xfrm>
            <a:custGeom>
              <a:avLst/>
              <a:gdLst/>
              <a:ahLst/>
              <a:cxnLst/>
              <a:rect l="l" t="t" r="r" b="b"/>
              <a:pathLst>
                <a:path w="4978400" h="6952488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4781042" y="0"/>
                  </a:lnTo>
                  <a:cubicBezTo>
                    <a:pt x="4890008" y="0"/>
                    <a:pt x="4978400" y="88392"/>
                    <a:pt x="4978400" y="197358"/>
                  </a:cubicBezTo>
                  <a:lnTo>
                    <a:pt x="4978400" y="6755130"/>
                  </a:lnTo>
                  <a:cubicBezTo>
                    <a:pt x="4978400" y="6864097"/>
                    <a:pt x="4890008" y="6952488"/>
                    <a:pt x="4781042" y="6952488"/>
                  </a:cubicBezTo>
                  <a:lnTo>
                    <a:pt x="197358" y="6952488"/>
                  </a:lnTo>
                  <a:cubicBezTo>
                    <a:pt x="88392" y="6952488"/>
                    <a:pt x="0" y="6864096"/>
                    <a:pt x="0" y="6755130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3" name="TextBox 213"/>
          <p:cNvSpPr txBox="1"/>
          <p:nvPr/>
        </p:nvSpPr>
        <p:spPr>
          <a:xfrm>
            <a:off x="14467089" y="3370821"/>
            <a:ext cx="3280658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certificare 72%, digitalizare 47%, informare 33%.</a:t>
            </a:r>
          </a:p>
        </p:txBody>
      </p:sp>
      <p:sp>
        <p:nvSpPr>
          <p:cNvPr id="214" name="TextBox 214"/>
          <p:cNvSpPr txBox="1"/>
          <p:nvPr/>
        </p:nvSpPr>
        <p:spPr>
          <a:xfrm>
            <a:off x="14467089" y="4570747"/>
            <a:ext cx="3280658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certificare 48%.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Centru: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parteneri 41%.</a:t>
            </a:r>
          </a:p>
        </p:txBody>
      </p:sp>
      <p:sp>
        <p:nvSpPr>
          <p:cNvPr id="215" name="TextBox 215"/>
          <p:cNvSpPr txBox="1"/>
          <p:nvPr/>
        </p:nvSpPr>
        <p:spPr>
          <a:xfrm>
            <a:off x="14467089" y="5454458"/>
            <a:ext cx="3280658" cy="111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Mari: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digitalizare 43% și parteneri 38%, dar finanțare mai rar (52%).</a:t>
            </a:r>
          </a:p>
        </p:txBody>
      </p:sp>
      <p:sp>
        <p:nvSpPr>
          <p:cNvPr id="216" name="TextBox 216"/>
          <p:cNvSpPr txBox="1"/>
          <p:nvPr/>
        </p:nvSpPr>
        <p:spPr>
          <a:xfrm>
            <a:off x="14467089" y="6653794"/>
            <a:ext cx="3280658" cy="1116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Exportatorii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cer mai rar finanțare (49%) decât ceilalți (63%).</a:t>
            </a:r>
          </a:p>
        </p:txBody>
      </p:sp>
      <p:sp>
        <p:nvSpPr>
          <p:cNvPr id="217" name="TextBox 217"/>
          <p:cNvSpPr txBox="1"/>
          <p:nvPr/>
        </p:nvSpPr>
        <p:spPr>
          <a:xfrm>
            <a:off x="1219124" y="9319241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ponderat. Mari (n = 31), Sud (n = 30), UTAG (n = 31) și malul stâng neponderat (n = 53, indicativ): baze mici, valorile extreme sunt orientative.</a:t>
            </a:r>
          </a:p>
        </p:txBody>
      </p:sp>
      <p:sp>
        <p:nvSpPr>
          <p:cNvPr id="218" name="TextBox 218"/>
          <p:cNvSpPr txBox="1"/>
          <p:nvPr/>
        </p:nvSpPr>
        <p:spPr>
          <a:xfrm>
            <a:off x="12989966" y="3209339"/>
            <a:ext cx="1274951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 stâng</a:t>
            </a:r>
          </a:p>
        </p:txBody>
      </p:sp>
      <p:grpSp>
        <p:nvGrpSpPr>
          <p:cNvPr id="219" name="Group 219"/>
          <p:cNvGrpSpPr/>
          <p:nvPr/>
        </p:nvGrpSpPr>
        <p:grpSpPr>
          <a:xfrm>
            <a:off x="13179815" y="3566674"/>
            <a:ext cx="895255" cy="446913"/>
            <a:chOff x="0" y="0"/>
            <a:chExt cx="1193673" cy="595884"/>
          </a:xfrm>
        </p:grpSpPr>
        <p:sp>
          <p:nvSpPr>
            <p:cNvPr id="220" name="Freeform 220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TextBox 221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62</a:t>
              </a:r>
            </a:p>
          </p:txBody>
        </p:sp>
      </p:grpSp>
      <p:grpSp>
        <p:nvGrpSpPr>
          <p:cNvPr id="222" name="Group 222"/>
          <p:cNvGrpSpPr/>
          <p:nvPr/>
        </p:nvGrpSpPr>
        <p:grpSpPr>
          <a:xfrm>
            <a:off x="13167627" y="4037533"/>
            <a:ext cx="895255" cy="446913"/>
            <a:chOff x="0" y="0"/>
            <a:chExt cx="1193673" cy="595884"/>
          </a:xfrm>
        </p:grpSpPr>
        <p:sp>
          <p:nvSpPr>
            <p:cNvPr id="223" name="Freeform 223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TextBox 224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49</a:t>
              </a:r>
            </a:p>
          </p:txBody>
        </p:sp>
      </p:grpSp>
      <p:grpSp>
        <p:nvGrpSpPr>
          <p:cNvPr id="225" name="Group 225"/>
          <p:cNvGrpSpPr/>
          <p:nvPr/>
        </p:nvGrpSpPr>
        <p:grpSpPr>
          <a:xfrm>
            <a:off x="13161416" y="4448842"/>
            <a:ext cx="895255" cy="446913"/>
            <a:chOff x="0" y="0"/>
            <a:chExt cx="1193673" cy="595884"/>
          </a:xfrm>
        </p:grpSpPr>
        <p:sp>
          <p:nvSpPr>
            <p:cNvPr id="226" name="Freeform 226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TextBox 227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45</a:t>
              </a:r>
            </a:p>
          </p:txBody>
        </p:sp>
      </p:grpSp>
      <p:grpSp>
        <p:nvGrpSpPr>
          <p:cNvPr id="228" name="Group 228"/>
          <p:cNvGrpSpPr/>
          <p:nvPr/>
        </p:nvGrpSpPr>
        <p:grpSpPr>
          <a:xfrm>
            <a:off x="13161416" y="4856345"/>
            <a:ext cx="895255" cy="446913"/>
            <a:chOff x="0" y="0"/>
            <a:chExt cx="1193673" cy="595884"/>
          </a:xfrm>
        </p:grpSpPr>
        <p:sp>
          <p:nvSpPr>
            <p:cNvPr id="229" name="Freeform 229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TextBox 230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49</a:t>
              </a:r>
            </a:p>
          </p:txBody>
        </p:sp>
      </p:grpSp>
      <p:grpSp>
        <p:nvGrpSpPr>
          <p:cNvPr id="231" name="Group 231"/>
          <p:cNvGrpSpPr/>
          <p:nvPr/>
        </p:nvGrpSpPr>
        <p:grpSpPr>
          <a:xfrm>
            <a:off x="13161416" y="5303258"/>
            <a:ext cx="895255" cy="380876"/>
            <a:chOff x="0" y="0"/>
            <a:chExt cx="1193673" cy="507835"/>
          </a:xfrm>
        </p:grpSpPr>
        <p:sp>
          <p:nvSpPr>
            <p:cNvPr id="232" name="Freeform 232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TextBox 233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17</a:t>
              </a:r>
            </a:p>
          </p:txBody>
        </p:sp>
      </p:grpSp>
      <p:grpSp>
        <p:nvGrpSpPr>
          <p:cNvPr id="234" name="Group 234"/>
          <p:cNvGrpSpPr/>
          <p:nvPr/>
        </p:nvGrpSpPr>
        <p:grpSpPr>
          <a:xfrm>
            <a:off x="13167627" y="5650640"/>
            <a:ext cx="895255" cy="446913"/>
            <a:chOff x="0" y="0"/>
            <a:chExt cx="1193673" cy="595884"/>
          </a:xfrm>
        </p:grpSpPr>
        <p:sp>
          <p:nvSpPr>
            <p:cNvPr id="235" name="Freeform 235"/>
            <p:cNvSpPr/>
            <p:nvPr/>
          </p:nvSpPr>
          <p:spPr>
            <a:xfrm>
              <a:off x="0" y="0"/>
              <a:ext cx="1193673" cy="595922"/>
            </a:xfrm>
            <a:custGeom>
              <a:avLst/>
              <a:gdLst/>
              <a:ahLst/>
              <a:cxnLst/>
              <a:rect l="l" t="t" r="r" b="b"/>
              <a:pathLst>
                <a:path w="1193673" h="595922">
                  <a:moveTo>
                    <a:pt x="0" y="0"/>
                  </a:moveTo>
                  <a:lnTo>
                    <a:pt x="1193673" y="0"/>
                  </a:lnTo>
                  <a:lnTo>
                    <a:pt x="1193673" y="595922"/>
                  </a:lnTo>
                  <a:lnTo>
                    <a:pt x="0" y="595922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TextBox 236"/>
            <p:cNvSpPr txBox="1"/>
            <p:nvPr/>
          </p:nvSpPr>
          <p:spPr>
            <a:xfrm>
              <a:off x="0" y="-85725"/>
              <a:ext cx="1193673" cy="681609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</a:t>
              </a:r>
            </a:p>
          </p:txBody>
        </p:sp>
      </p:grpSp>
      <p:grpSp>
        <p:nvGrpSpPr>
          <p:cNvPr id="237" name="Group 237"/>
          <p:cNvGrpSpPr/>
          <p:nvPr/>
        </p:nvGrpSpPr>
        <p:grpSpPr>
          <a:xfrm>
            <a:off x="13161416" y="6126128"/>
            <a:ext cx="895255" cy="380876"/>
            <a:chOff x="0" y="0"/>
            <a:chExt cx="1193673" cy="507835"/>
          </a:xfrm>
        </p:grpSpPr>
        <p:sp>
          <p:nvSpPr>
            <p:cNvPr id="238" name="Freeform 238"/>
            <p:cNvSpPr/>
            <p:nvPr/>
          </p:nvSpPr>
          <p:spPr>
            <a:xfrm>
              <a:off x="0" y="0"/>
              <a:ext cx="1193673" cy="507873"/>
            </a:xfrm>
            <a:custGeom>
              <a:avLst/>
              <a:gdLst/>
              <a:ahLst/>
              <a:cxnLst/>
              <a:rect l="l" t="t" r="r" b="b"/>
              <a:pathLst>
                <a:path w="1193673" h="507873">
                  <a:moveTo>
                    <a:pt x="0" y="0"/>
                  </a:moveTo>
                  <a:lnTo>
                    <a:pt x="1193673" y="0"/>
                  </a:lnTo>
                  <a:lnTo>
                    <a:pt x="11936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TextBox 239"/>
            <p:cNvSpPr txBox="1"/>
            <p:nvPr/>
          </p:nvSpPr>
          <p:spPr>
            <a:xfrm>
              <a:off x="0" y="-85725"/>
              <a:ext cx="1193673" cy="59356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6"/>
                </a:lnSpc>
              </a:pPr>
              <a:r>
                <a:rPr lang="en-US" sz="180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4011235"/>
            <a:ext cx="372796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 financiar și fiscal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933636" y="4056907"/>
            <a:ext cx="2381126" cy="304752"/>
            <a:chOff x="0" y="0"/>
            <a:chExt cx="3174835" cy="4063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74873" cy="406273"/>
            </a:xfrm>
            <a:custGeom>
              <a:avLst/>
              <a:gdLst/>
              <a:ahLst/>
              <a:cxnLst/>
              <a:rect l="l" t="t" r="r" b="b"/>
              <a:pathLst>
                <a:path w="31748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30073"/>
                  </a:lnTo>
                  <a:cubicBezTo>
                    <a:pt x="3174873" y="372110"/>
                    <a:pt x="3140710" y="406273"/>
                    <a:pt x="30986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33636" y="4056907"/>
            <a:ext cx="2038255" cy="304752"/>
            <a:chOff x="0" y="0"/>
            <a:chExt cx="2717673" cy="4063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17673" cy="406273"/>
            </a:xfrm>
            <a:custGeom>
              <a:avLst/>
              <a:gdLst/>
              <a:ahLst/>
              <a:cxnLst/>
              <a:rect l="l" t="t" r="r" b="b"/>
              <a:pathLst>
                <a:path w="27176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641473" y="0"/>
                  </a:lnTo>
                  <a:cubicBezTo>
                    <a:pt x="2683510" y="0"/>
                    <a:pt x="2717673" y="34163"/>
                    <a:pt x="2717673" y="76200"/>
                  </a:cubicBezTo>
                  <a:lnTo>
                    <a:pt x="2717673" y="330073"/>
                  </a:lnTo>
                  <a:cubicBezTo>
                    <a:pt x="2717673" y="372110"/>
                    <a:pt x="2683510" y="406273"/>
                    <a:pt x="26414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19124" y="4407398"/>
            <a:ext cx="372796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Informare, instruire, capital uman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933636" y="4453071"/>
            <a:ext cx="2381126" cy="304752"/>
            <a:chOff x="0" y="0"/>
            <a:chExt cx="3174835" cy="40633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4873" cy="406273"/>
            </a:xfrm>
            <a:custGeom>
              <a:avLst/>
              <a:gdLst/>
              <a:ahLst/>
              <a:cxnLst/>
              <a:rect l="l" t="t" r="r" b="b"/>
              <a:pathLst>
                <a:path w="31748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30073"/>
                  </a:lnTo>
                  <a:cubicBezTo>
                    <a:pt x="3174873" y="372110"/>
                    <a:pt x="3140710" y="406273"/>
                    <a:pt x="30986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933636" y="4453071"/>
            <a:ext cx="1600124" cy="304752"/>
            <a:chOff x="0" y="0"/>
            <a:chExt cx="2133498" cy="40633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33473" cy="406273"/>
            </a:xfrm>
            <a:custGeom>
              <a:avLst/>
              <a:gdLst/>
              <a:ahLst/>
              <a:cxnLst/>
              <a:rect l="l" t="t" r="r" b="b"/>
              <a:pathLst>
                <a:path w="21334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057273" y="0"/>
                  </a:lnTo>
                  <a:cubicBezTo>
                    <a:pt x="2099310" y="0"/>
                    <a:pt x="2133473" y="34163"/>
                    <a:pt x="2133473" y="76200"/>
                  </a:cubicBezTo>
                  <a:lnTo>
                    <a:pt x="2133473" y="330073"/>
                  </a:lnTo>
                  <a:cubicBezTo>
                    <a:pt x="2133473" y="372110"/>
                    <a:pt x="2099310" y="406273"/>
                    <a:pt x="20572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19124" y="4803543"/>
            <a:ext cx="372796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Reglementare, birocrație, vamă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933636" y="4849206"/>
            <a:ext cx="2381126" cy="304752"/>
            <a:chOff x="0" y="0"/>
            <a:chExt cx="3174835" cy="40633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74873" cy="406273"/>
            </a:xfrm>
            <a:custGeom>
              <a:avLst/>
              <a:gdLst/>
              <a:ahLst/>
              <a:cxnLst/>
              <a:rect l="l" t="t" r="r" b="b"/>
              <a:pathLst>
                <a:path w="31748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30073"/>
                  </a:lnTo>
                  <a:cubicBezTo>
                    <a:pt x="3174873" y="372110"/>
                    <a:pt x="3140710" y="406273"/>
                    <a:pt x="30986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933636" y="4849206"/>
            <a:ext cx="1219124" cy="304752"/>
            <a:chOff x="0" y="0"/>
            <a:chExt cx="1625498" cy="40633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25473" cy="406273"/>
            </a:xfrm>
            <a:custGeom>
              <a:avLst/>
              <a:gdLst/>
              <a:ahLst/>
              <a:cxnLst/>
              <a:rect l="l" t="t" r="r" b="b"/>
              <a:pathLst>
                <a:path w="16254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549273" y="0"/>
                  </a:lnTo>
                  <a:cubicBezTo>
                    <a:pt x="1591310" y="0"/>
                    <a:pt x="1625473" y="34163"/>
                    <a:pt x="1625473" y="76200"/>
                  </a:cubicBezTo>
                  <a:lnTo>
                    <a:pt x="1625473" y="330073"/>
                  </a:lnTo>
                  <a:cubicBezTo>
                    <a:pt x="1625473" y="372110"/>
                    <a:pt x="1591310" y="406273"/>
                    <a:pt x="15492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19124" y="5199697"/>
            <a:ext cx="372796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 general și alte priorități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933636" y="5245370"/>
            <a:ext cx="2381126" cy="304752"/>
            <a:chOff x="0" y="0"/>
            <a:chExt cx="3174835" cy="40633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74873" cy="406273"/>
            </a:xfrm>
            <a:custGeom>
              <a:avLst/>
              <a:gdLst/>
              <a:ahLst/>
              <a:cxnLst/>
              <a:rect l="l" t="t" r="r" b="b"/>
              <a:pathLst>
                <a:path w="31748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30073"/>
                  </a:lnTo>
                  <a:cubicBezTo>
                    <a:pt x="3174873" y="372110"/>
                    <a:pt x="3140710" y="406273"/>
                    <a:pt x="30986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33636" y="5245370"/>
            <a:ext cx="1019127" cy="304752"/>
            <a:chOff x="0" y="0"/>
            <a:chExt cx="1358836" cy="40633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58773" cy="406273"/>
            </a:xfrm>
            <a:custGeom>
              <a:avLst/>
              <a:gdLst/>
              <a:ahLst/>
              <a:cxnLst/>
              <a:rect l="l" t="t" r="r" b="b"/>
              <a:pathLst>
                <a:path w="13587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282573" y="0"/>
                  </a:lnTo>
                  <a:cubicBezTo>
                    <a:pt x="1324610" y="0"/>
                    <a:pt x="1358773" y="34163"/>
                    <a:pt x="1358773" y="76200"/>
                  </a:cubicBezTo>
                  <a:lnTo>
                    <a:pt x="1358773" y="330073"/>
                  </a:lnTo>
                  <a:cubicBezTo>
                    <a:pt x="1358773" y="372110"/>
                    <a:pt x="1324610" y="406273"/>
                    <a:pt x="12825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19124" y="5595842"/>
            <a:ext cx="372796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Competitivitate, acces la piețe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933636" y="5641534"/>
            <a:ext cx="2381126" cy="304752"/>
            <a:chOff x="0" y="0"/>
            <a:chExt cx="3174835" cy="40633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174873" cy="406273"/>
            </a:xfrm>
            <a:custGeom>
              <a:avLst/>
              <a:gdLst/>
              <a:ahLst/>
              <a:cxnLst/>
              <a:rect l="l" t="t" r="r" b="b"/>
              <a:pathLst>
                <a:path w="31748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30073"/>
                  </a:lnTo>
                  <a:cubicBezTo>
                    <a:pt x="3174873" y="372110"/>
                    <a:pt x="3140710" y="406273"/>
                    <a:pt x="30986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933636" y="5641534"/>
            <a:ext cx="828627" cy="304752"/>
            <a:chOff x="0" y="0"/>
            <a:chExt cx="1104836" cy="40633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104773" cy="406273"/>
            </a:xfrm>
            <a:custGeom>
              <a:avLst/>
              <a:gdLst/>
              <a:ahLst/>
              <a:cxnLst/>
              <a:rect l="l" t="t" r="r" b="b"/>
              <a:pathLst>
                <a:path w="11047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028573" y="0"/>
                  </a:lnTo>
                  <a:cubicBezTo>
                    <a:pt x="1070610" y="0"/>
                    <a:pt x="1104773" y="34163"/>
                    <a:pt x="1104773" y="76200"/>
                  </a:cubicBezTo>
                  <a:lnTo>
                    <a:pt x="1104773" y="330073"/>
                  </a:lnTo>
                  <a:cubicBezTo>
                    <a:pt x="1104773" y="372110"/>
                    <a:pt x="1070610" y="406273"/>
                    <a:pt x="10285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219124" y="5992006"/>
            <a:ext cx="372796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Fără răspuns substanțial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933636" y="6037678"/>
            <a:ext cx="2381126" cy="304752"/>
            <a:chOff x="0" y="0"/>
            <a:chExt cx="3174835" cy="40633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174873" cy="406273"/>
            </a:xfrm>
            <a:custGeom>
              <a:avLst/>
              <a:gdLst/>
              <a:ahLst/>
              <a:cxnLst/>
              <a:rect l="l" t="t" r="r" b="b"/>
              <a:pathLst>
                <a:path w="31748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30073"/>
                  </a:lnTo>
                  <a:cubicBezTo>
                    <a:pt x="3174873" y="372110"/>
                    <a:pt x="3140710" y="406273"/>
                    <a:pt x="30986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933636" y="6037678"/>
            <a:ext cx="619001" cy="304752"/>
            <a:chOff x="0" y="0"/>
            <a:chExt cx="825335" cy="40633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25373" cy="406273"/>
            </a:xfrm>
            <a:custGeom>
              <a:avLst/>
              <a:gdLst/>
              <a:ahLst/>
              <a:cxnLst/>
              <a:rect l="l" t="t" r="r" b="b"/>
              <a:pathLst>
                <a:path w="825373" h="4062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49173" y="0"/>
                  </a:lnTo>
                  <a:cubicBezTo>
                    <a:pt x="791210" y="0"/>
                    <a:pt x="825373" y="34163"/>
                    <a:pt x="825373" y="76200"/>
                  </a:cubicBezTo>
                  <a:lnTo>
                    <a:pt x="825373" y="330073"/>
                  </a:lnTo>
                  <a:cubicBezTo>
                    <a:pt x="825373" y="372110"/>
                    <a:pt x="791210" y="406273"/>
                    <a:pt x="749173" y="406273"/>
                  </a:cubicBezTo>
                  <a:lnTo>
                    <a:pt x="76200" y="406273"/>
                  </a:lnTo>
                  <a:cubicBezTo>
                    <a:pt x="34163" y="406273"/>
                    <a:pt x="0" y="372110"/>
                    <a:pt x="0" y="3300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19124" y="6426251"/>
            <a:ext cx="7524636" cy="2190026"/>
            <a:chOff x="0" y="0"/>
            <a:chExt cx="10032848" cy="292003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032873" cy="2919984"/>
            </a:xfrm>
            <a:custGeom>
              <a:avLst/>
              <a:gdLst/>
              <a:ahLst/>
              <a:cxnLst/>
              <a:rect l="l" t="t" r="r" b="b"/>
              <a:pathLst>
                <a:path w="10032873" h="2919984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9880473" y="0"/>
                  </a:lnTo>
                  <a:cubicBezTo>
                    <a:pt x="9964674" y="0"/>
                    <a:pt x="10032873" y="68199"/>
                    <a:pt x="10032873" y="152400"/>
                  </a:cubicBezTo>
                  <a:lnTo>
                    <a:pt x="10032873" y="2767584"/>
                  </a:lnTo>
                  <a:cubicBezTo>
                    <a:pt x="10032873" y="2851785"/>
                    <a:pt x="9964674" y="2919984"/>
                    <a:pt x="9880473" y="2919984"/>
                  </a:cubicBezTo>
                  <a:lnTo>
                    <a:pt x="152400" y="2919984"/>
                  </a:lnTo>
                  <a:cubicBezTo>
                    <a:pt x="68199" y="2919984"/>
                    <a:pt x="0" y="2851785"/>
                    <a:pt x="0" y="2767584"/>
                  </a:cubicBezTo>
                  <a:close/>
                </a:path>
              </a:pathLst>
            </a:custGeom>
            <a:solidFill>
              <a:srgbClr val="E6EFF3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9103614" y="4028456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Granturi, subvenții, fonduri UE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2534395" y="4047525"/>
            <a:ext cx="2381126" cy="285626"/>
            <a:chOff x="0" y="0"/>
            <a:chExt cx="3174835" cy="38083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534395" y="4047525"/>
            <a:ext cx="2123999" cy="285626"/>
            <a:chOff x="0" y="0"/>
            <a:chExt cx="2831998" cy="38083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831973" cy="380873"/>
            </a:xfrm>
            <a:custGeom>
              <a:avLst/>
              <a:gdLst/>
              <a:ahLst/>
              <a:cxnLst/>
              <a:rect l="l" t="t" r="r" b="b"/>
              <a:pathLst>
                <a:path w="28319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755773" y="0"/>
                  </a:lnTo>
                  <a:cubicBezTo>
                    <a:pt x="2797810" y="0"/>
                    <a:pt x="2831973" y="34163"/>
                    <a:pt x="2831973" y="76200"/>
                  </a:cubicBezTo>
                  <a:lnTo>
                    <a:pt x="2831973" y="304673"/>
                  </a:lnTo>
                  <a:cubicBezTo>
                    <a:pt x="2831973" y="346710"/>
                    <a:pt x="2797810" y="380873"/>
                    <a:pt x="27557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9103614" y="4350363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Informare clară și accesibilă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2534395" y="4424677"/>
            <a:ext cx="2381126" cy="285626"/>
            <a:chOff x="0" y="0"/>
            <a:chExt cx="3174835" cy="38083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534395" y="4424677"/>
            <a:ext cx="2085880" cy="285626"/>
            <a:chOff x="0" y="0"/>
            <a:chExt cx="2781173" cy="38083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781173" cy="380873"/>
            </a:xfrm>
            <a:custGeom>
              <a:avLst/>
              <a:gdLst/>
              <a:ahLst/>
              <a:cxnLst/>
              <a:rect l="l" t="t" r="r" b="b"/>
              <a:pathLst>
                <a:path w="27811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704973" y="0"/>
                  </a:lnTo>
                  <a:cubicBezTo>
                    <a:pt x="2747010" y="0"/>
                    <a:pt x="2781173" y="34163"/>
                    <a:pt x="2781173" y="76200"/>
                  </a:cubicBezTo>
                  <a:lnTo>
                    <a:pt x="2781173" y="304673"/>
                  </a:lnTo>
                  <a:cubicBezTo>
                    <a:pt x="2781173" y="346710"/>
                    <a:pt x="2747010" y="380873"/>
                    <a:pt x="27049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9144000" y="4784422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 general pentru IMM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12534395" y="4801829"/>
            <a:ext cx="2381126" cy="285626"/>
            <a:chOff x="0" y="0"/>
            <a:chExt cx="3174835" cy="38083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534395" y="4801829"/>
            <a:ext cx="1571501" cy="285626"/>
            <a:chOff x="0" y="0"/>
            <a:chExt cx="2095335" cy="380835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095373" cy="380873"/>
            </a:xfrm>
            <a:custGeom>
              <a:avLst/>
              <a:gdLst/>
              <a:ahLst/>
              <a:cxnLst/>
              <a:rect l="l" t="t" r="r" b="b"/>
              <a:pathLst>
                <a:path w="20953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2019173" y="0"/>
                  </a:lnTo>
                  <a:cubicBezTo>
                    <a:pt x="2061210" y="0"/>
                    <a:pt x="2095373" y="34163"/>
                    <a:pt x="2095373" y="76200"/>
                  </a:cubicBezTo>
                  <a:lnTo>
                    <a:pt x="2095373" y="304673"/>
                  </a:lnTo>
                  <a:cubicBezTo>
                    <a:pt x="2095373" y="346710"/>
                    <a:pt x="2061210" y="380873"/>
                    <a:pt x="20191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9144000" y="5329409"/>
            <a:ext cx="3335531" cy="27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Reducerea impozitelor și taxelor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2534395" y="5338934"/>
            <a:ext cx="2381126" cy="285626"/>
            <a:chOff x="0" y="0"/>
            <a:chExt cx="3174835" cy="380835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2534395" y="5338934"/>
            <a:ext cx="1295371" cy="285626"/>
            <a:chOff x="0" y="0"/>
            <a:chExt cx="1727162" cy="38083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727200" cy="380873"/>
            </a:xfrm>
            <a:custGeom>
              <a:avLst/>
              <a:gdLst/>
              <a:ahLst/>
              <a:cxnLst/>
              <a:rect l="l" t="t" r="r" b="b"/>
              <a:pathLst>
                <a:path w="1727200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651000" y="0"/>
                  </a:lnTo>
                  <a:cubicBezTo>
                    <a:pt x="1693037" y="0"/>
                    <a:pt x="1727200" y="34163"/>
                    <a:pt x="1727200" y="76200"/>
                  </a:cubicBezTo>
                  <a:lnTo>
                    <a:pt x="1727200" y="304673"/>
                  </a:lnTo>
                  <a:cubicBezTo>
                    <a:pt x="1727200" y="346710"/>
                    <a:pt x="1693037" y="380873"/>
                    <a:pt x="1651000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9147200" y="5801816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Reducerea birocrației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12534395" y="5876163"/>
            <a:ext cx="2381126" cy="285626"/>
            <a:chOff x="0" y="0"/>
            <a:chExt cx="3174835" cy="38083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2534395" y="5876163"/>
            <a:ext cx="876252" cy="285626"/>
            <a:chOff x="0" y="0"/>
            <a:chExt cx="1168336" cy="38083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168400" cy="380873"/>
            </a:xfrm>
            <a:custGeom>
              <a:avLst/>
              <a:gdLst/>
              <a:ahLst/>
              <a:cxnLst/>
              <a:rect l="l" t="t" r="r" b="b"/>
              <a:pathLst>
                <a:path w="1168400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092200" y="0"/>
                  </a:lnTo>
                  <a:cubicBezTo>
                    <a:pt x="1134237" y="0"/>
                    <a:pt x="1168400" y="34163"/>
                    <a:pt x="1168400" y="76200"/>
                  </a:cubicBezTo>
                  <a:lnTo>
                    <a:pt x="1168400" y="304673"/>
                  </a:lnTo>
                  <a:cubicBezTo>
                    <a:pt x="1168400" y="346710"/>
                    <a:pt x="1134237" y="380873"/>
                    <a:pt x="1092200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9103614" y="6378702"/>
            <a:ext cx="3335531" cy="27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Instruire, consultanță, mentorat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2534395" y="6413268"/>
            <a:ext cx="2381126" cy="285626"/>
            <a:chOff x="0" y="0"/>
            <a:chExt cx="3174835" cy="38083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2534395" y="6413268"/>
            <a:ext cx="638127" cy="285626"/>
            <a:chOff x="0" y="0"/>
            <a:chExt cx="850836" cy="380835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50900" cy="380873"/>
            </a:xfrm>
            <a:custGeom>
              <a:avLst/>
              <a:gdLst/>
              <a:ahLst/>
              <a:cxnLst/>
              <a:rect l="l" t="t" r="r" b="b"/>
              <a:pathLst>
                <a:path w="850900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74700" y="0"/>
                  </a:lnTo>
                  <a:cubicBezTo>
                    <a:pt x="816737" y="0"/>
                    <a:pt x="850900" y="34163"/>
                    <a:pt x="850900" y="76200"/>
                  </a:cubicBezTo>
                  <a:lnTo>
                    <a:pt x="850900" y="304673"/>
                  </a:lnTo>
                  <a:cubicBezTo>
                    <a:pt x="850900" y="346710"/>
                    <a:pt x="816737" y="380873"/>
                    <a:pt x="774700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9200883" y="6895186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Echipamente și digitalizare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12534395" y="6950497"/>
            <a:ext cx="2381126" cy="285626"/>
            <a:chOff x="0" y="0"/>
            <a:chExt cx="3174835" cy="38083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2534395" y="6950497"/>
            <a:ext cx="609505" cy="285626"/>
            <a:chOff x="0" y="0"/>
            <a:chExt cx="812673" cy="380835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812673" cy="380873"/>
            </a:xfrm>
            <a:custGeom>
              <a:avLst/>
              <a:gdLst/>
              <a:ahLst/>
              <a:cxnLst/>
              <a:rect l="l" t="t" r="r" b="b"/>
              <a:pathLst>
                <a:path w="8126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736473" y="0"/>
                  </a:lnTo>
                  <a:cubicBezTo>
                    <a:pt x="778510" y="0"/>
                    <a:pt x="812673" y="34163"/>
                    <a:pt x="812673" y="76200"/>
                  </a:cubicBezTo>
                  <a:lnTo>
                    <a:pt x="812673" y="304673"/>
                  </a:lnTo>
                  <a:cubicBezTo>
                    <a:pt x="812673" y="346710"/>
                    <a:pt x="778510" y="380873"/>
                    <a:pt x="7364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9" name="TextBox 69"/>
          <p:cNvSpPr txBox="1"/>
          <p:nvPr/>
        </p:nvSpPr>
        <p:spPr>
          <a:xfrm>
            <a:off x="9200883" y="7272338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Acces la piețe externe, export</a:t>
            </a:r>
          </a:p>
        </p:txBody>
      </p:sp>
      <p:grpSp>
        <p:nvGrpSpPr>
          <p:cNvPr id="70" name="Group 70"/>
          <p:cNvGrpSpPr/>
          <p:nvPr/>
        </p:nvGrpSpPr>
        <p:grpSpPr>
          <a:xfrm>
            <a:off x="12534395" y="7327649"/>
            <a:ext cx="2381126" cy="285626"/>
            <a:chOff x="0" y="0"/>
            <a:chExt cx="3174835" cy="380835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2534395" y="7327649"/>
            <a:ext cx="580996" cy="285626"/>
            <a:chOff x="0" y="0"/>
            <a:chExt cx="774662" cy="38083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774700" cy="380873"/>
            </a:xfrm>
            <a:custGeom>
              <a:avLst/>
              <a:gdLst/>
              <a:ahLst/>
              <a:cxnLst/>
              <a:rect l="l" t="t" r="r" b="b"/>
              <a:pathLst>
                <a:path w="774700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698500" y="0"/>
                  </a:lnTo>
                  <a:cubicBezTo>
                    <a:pt x="740537" y="0"/>
                    <a:pt x="774700" y="34163"/>
                    <a:pt x="774700" y="76200"/>
                  </a:cubicBezTo>
                  <a:lnTo>
                    <a:pt x="774700" y="304673"/>
                  </a:lnTo>
                  <a:cubicBezTo>
                    <a:pt x="774700" y="346710"/>
                    <a:pt x="740537" y="380873"/>
                    <a:pt x="698500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9200883" y="7649508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Mai puține controale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2534395" y="7704792"/>
            <a:ext cx="2381126" cy="285626"/>
            <a:chOff x="0" y="0"/>
            <a:chExt cx="3174835" cy="38083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2534395" y="7704792"/>
            <a:ext cx="561880" cy="285626"/>
            <a:chOff x="0" y="0"/>
            <a:chExt cx="749173" cy="380835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749173" cy="380873"/>
            </a:xfrm>
            <a:custGeom>
              <a:avLst/>
              <a:gdLst/>
              <a:ahLst/>
              <a:cxnLst/>
              <a:rect l="l" t="t" r="r" b="b"/>
              <a:pathLst>
                <a:path w="7491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672973" y="0"/>
                  </a:lnTo>
                  <a:cubicBezTo>
                    <a:pt x="715010" y="0"/>
                    <a:pt x="749173" y="34163"/>
                    <a:pt x="749173" y="76200"/>
                  </a:cubicBezTo>
                  <a:lnTo>
                    <a:pt x="749173" y="304673"/>
                  </a:lnTo>
                  <a:cubicBezTo>
                    <a:pt x="749173" y="346710"/>
                    <a:pt x="715010" y="380873"/>
                    <a:pt x="6729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9" name="TextBox 79"/>
          <p:cNvSpPr txBox="1"/>
          <p:nvPr/>
        </p:nvSpPr>
        <p:spPr>
          <a:xfrm>
            <a:off x="9200883" y="8026651"/>
            <a:ext cx="333553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Nu știe / nu poate răspunde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12534395" y="8081943"/>
            <a:ext cx="2381126" cy="285626"/>
            <a:chOff x="0" y="0"/>
            <a:chExt cx="3174835" cy="380835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3174873" cy="380873"/>
            </a:xfrm>
            <a:custGeom>
              <a:avLst/>
              <a:gdLst/>
              <a:ahLst/>
              <a:cxnLst/>
              <a:rect l="l" t="t" r="r" b="b"/>
              <a:pathLst>
                <a:path w="3174873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3098673" y="0"/>
                  </a:lnTo>
                  <a:cubicBezTo>
                    <a:pt x="3140710" y="0"/>
                    <a:pt x="3174873" y="34163"/>
                    <a:pt x="3174873" y="76200"/>
                  </a:cubicBezTo>
                  <a:lnTo>
                    <a:pt x="3174873" y="304673"/>
                  </a:lnTo>
                  <a:cubicBezTo>
                    <a:pt x="3174873" y="346710"/>
                    <a:pt x="3140710" y="380873"/>
                    <a:pt x="3098673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E7EAE0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2534395" y="8081943"/>
            <a:ext cx="723871" cy="285626"/>
            <a:chOff x="0" y="0"/>
            <a:chExt cx="965162" cy="380835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965200" cy="380873"/>
            </a:xfrm>
            <a:custGeom>
              <a:avLst/>
              <a:gdLst/>
              <a:ahLst/>
              <a:cxnLst/>
              <a:rect l="l" t="t" r="r" b="b"/>
              <a:pathLst>
                <a:path w="965200" h="380873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889000" y="0"/>
                  </a:lnTo>
                  <a:cubicBezTo>
                    <a:pt x="931037" y="0"/>
                    <a:pt x="965200" y="34163"/>
                    <a:pt x="965200" y="76200"/>
                  </a:cubicBezTo>
                  <a:lnTo>
                    <a:pt x="965200" y="304673"/>
                  </a:lnTo>
                  <a:cubicBezTo>
                    <a:pt x="965200" y="346710"/>
                    <a:pt x="931037" y="380873"/>
                    <a:pt x="889000" y="380873"/>
                  </a:cubicBezTo>
                  <a:lnTo>
                    <a:pt x="76200" y="380873"/>
                  </a:lnTo>
                  <a:cubicBezTo>
                    <a:pt x="34163" y="380873"/>
                    <a:pt x="0" y="346710"/>
                    <a:pt x="0" y="304673"/>
                  </a:cubicBez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UE8 · PRIORITATEA AUTORITĂȚILOR (ÎNTREBARE DESCHISĂ)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219124" y="1405757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Ce așteaptă companiile de la autorități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219248" y="2209538"/>
            <a:ext cx="16324993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i="1">
                <a:solidFill>
                  <a:srgbClr val="4B5B52"/>
                </a:solidFill>
                <a:latin typeface="IBM Plex Sans Italics"/>
                <a:ea typeface="IBM Plex Sans Italics"/>
                <a:cs typeface="IBM Plex Sans Italics"/>
                <a:sym typeface="IBM Plex Sans Italics"/>
              </a:rPr>
              <a:t>Care considerați că ar trebui să fie principala prioritate a autorităților pentru creșterea nivelului de pregătire a companiilor din Republica Moldova în contextul integrării în piața UE?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219124" y="3615071"/>
            <a:ext cx="775036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Grupe tematice, malul drept (% companii)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7409898" y="4011235"/>
            <a:ext cx="9333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38,5%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7409898" y="4407398"/>
            <a:ext cx="9333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30,3%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7409898" y="4803543"/>
            <a:ext cx="9333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23,0%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7409898" y="5199697"/>
            <a:ext cx="9333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19,3%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7409898" y="5595842"/>
            <a:ext cx="9333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15,6%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7409898" y="5992006"/>
            <a:ext cx="9333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11,7%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1428626" y="6559525"/>
            <a:ext cx="7318791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segmente (grupe tematice)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1428626" y="6963261"/>
            <a:ext cx="7318791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Nord: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sprijin financiar 53%.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UTA: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sprijin general 61%.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Medii: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financiar 48%, informare 45%.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Mari: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reglementare 59%.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428626" y="7713593"/>
            <a:ext cx="7318791" cy="674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Malul stâng: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competitivitate 34% (față de 16% pe malul drept), sprijin financiar 32%.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9120697" y="3653114"/>
            <a:ext cx="8103651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Cele mai frecvente teme codificate, malul drept (% companii)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15010657" y="3992242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22,3%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15010657" y="4369394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21,9%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15010657" y="4746536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16,5%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15010657" y="5283641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13,6%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5010657" y="5820870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9,2%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5010657" y="6357976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6,7%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5010657" y="6895186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6,4%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5010657" y="7272338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6,1%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5010657" y="7649508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5,9%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5010657" y="8026651"/>
            <a:ext cx="83807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7,6%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219124" y="8999230"/>
            <a:ext cx="16324993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Întrebare deschisă, codificată în 27 de coduri; procentele însumează peste 100%. Malul drept ponderat (n = 461); malul stâng neponderat (n = 53).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7A4E8C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TIPOLOGIA COMPANIILOR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424769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Trei tipuri de companii: pregătite, în tranziție, vulnerabile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732821" y="3515868"/>
            <a:ext cx="4057621" cy="914371"/>
            <a:chOff x="0" y="0"/>
            <a:chExt cx="5410162" cy="121916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10200" cy="1219200"/>
            </a:xfrm>
            <a:custGeom>
              <a:avLst/>
              <a:gdLst/>
              <a:ahLst/>
              <a:cxnLst/>
              <a:rect l="l" t="t" r="r" b="b"/>
              <a:pathLst>
                <a:path w="5410200" h="1219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5410200" y="0"/>
                  </a:lnTo>
                  <a:lnTo>
                    <a:pt x="5410200" y="1219200"/>
                  </a:lnTo>
                  <a:lnTo>
                    <a:pt x="152400" y="1219200"/>
                  </a:lnTo>
                  <a:cubicBezTo>
                    <a:pt x="68199" y="1219200"/>
                    <a:pt x="0" y="1150874"/>
                    <a:pt x="0" y="1066800"/>
                  </a:cubicBez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052229" y="3630168"/>
            <a:ext cx="1279503" cy="62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30,4%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751082" y="3515868"/>
            <a:ext cx="4404227" cy="914371"/>
            <a:chOff x="0" y="0"/>
            <a:chExt cx="5872302" cy="12191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872366" cy="1219200"/>
            </a:xfrm>
            <a:custGeom>
              <a:avLst/>
              <a:gdLst/>
              <a:ahLst/>
              <a:cxnLst/>
              <a:rect l="l" t="t" r="r" b="b"/>
              <a:pathLst>
                <a:path w="5872366" h="1219200">
                  <a:moveTo>
                    <a:pt x="0" y="0"/>
                  </a:moveTo>
                  <a:lnTo>
                    <a:pt x="5872366" y="0"/>
                  </a:lnTo>
                  <a:lnTo>
                    <a:pt x="5872366" y="1219200"/>
                  </a:lnTo>
                  <a:lnTo>
                    <a:pt x="0" y="1219200"/>
                  </a:lnTo>
                  <a:close/>
                </a:path>
              </a:pathLst>
            </a:custGeom>
            <a:solidFill>
              <a:srgbClr val="C5CABF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379509" y="3706368"/>
            <a:ext cx="1279503" cy="62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43,0%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008720" y="3554092"/>
            <a:ext cx="4404227" cy="914371"/>
            <a:chOff x="0" y="0"/>
            <a:chExt cx="5872302" cy="12191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872223" cy="1219200"/>
            </a:xfrm>
            <a:custGeom>
              <a:avLst/>
              <a:gdLst/>
              <a:ahLst/>
              <a:cxnLst/>
              <a:rect l="l" t="t" r="r" b="b"/>
              <a:pathLst>
                <a:path w="5872223" h="1219200">
                  <a:moveTo>
                    <a:pt x="5682792" y="0"/>
                  </a:moveTo>
                  <a:cubicBezTo>
                    <a:pt x="5787453" y="0"/>
                    <a:pt x="5872223" y="68199"/>
                    <a:pt x="5872223" y="152400"/>
                  </a:cubicBezTo>
                  <a:lnTo>
                    <a:pt x="5872223" y="1066800"/>
                  </a:lnTo>
                  <a:cubicBezTo>
                    <a:pt x="5872223" y="1151001"/>
                    <a:pt x="5787453" y="1219200"/>
                    <a:pt x="5682792" y="1219200"/>
                  </a:cubicBez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0701A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571077" y="3689228"/>
            <a:ext cx="1279503" cy="62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FFFFF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26,6%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19124" y="4506439"/>
            <a:ext cx="4952876" cy="3689252"/>
            <a:chOff x="0" y="0"/>
            <a:chExt cx="6603835" cy="491900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3873" cy="4918964"/>
            </a:xfrm>
            <a:custGeom>
              <a:avLst/>
              <a:gdLst/>
              <a:ahLst/>
              <a:cxnLst/>
              <a:rect l="l" t="t" r="r" b="b"/>
              <a:pathLst>
                <a:path w="6603873" h="4918964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406515" y="0"/>
                  </a:lnTo>
                  <a:cubicBezTo>
                    <a:pt x="6515481" y="0"/>
                    <a:pt x="6603873" y="88392"/>
                    <a:pt x="6603873" y="197358"/>
                  </a:cubicBezTo>
                  <a:lnTo>
                    <a:pt x="6603873" y="4721606"/>
                  </a:lnTo>
                  <a:cubicBezTo>
                    <a:pt x="6603873" y="4830572"/>
                    <a:pt x="6515481" y="4918964"/>
                    <a:pt x="6406515" y="4918964"/>
                  </a:cubicBezTo>
                  <a:lnTo>
                    <a:pt x="197358" y="4918964"/>
                  </a:lnTo>
                  <a:cubicBezTo>
                    <a:pt x="88392" y="4918964"/>
                    <a:pt x="0" y="4830699"/>
                    <a:pt x="0" y="4721606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493453" y="4723619"/>
            <a:ext cx="453635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1F5F7A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Pregătite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493453" y="6182735"/>
            <a:ext cx="4404227" cy="9525"/>
            <a:chOff x="0" y="0"/>
            <a:chExt cx="5872302" cy="12700"/>
          </a:xfrm>
        </p:grpSpPr>
        <p:sp>
          <p:nvSpPr>
            <p:cNvPr id="17" name="Freeform 17" descr="line"/>
            <p:cNvSpPr/>
            <p:nvPr/>
          </p:nvSpPr>
          <p:spPr>
            <a:xfrm>
              <a:off x="0" y="0"/>
              <a:ext cx="5872353" cy="12700"/>
            </a:xfrm>
            <a:custGeom>
              <a:avLst/>
              <a:gdLst/>
              <a:ahLst/>
              <a:cxnLst/>
              <a:rect l="l" t="t" r="r" b="b"/>
              <a:pathLst>
                <a:path w="5872353" h="12700">
                  <a:moveTo>
                    <a:pt x="0" y="0"/>
                  </a:moveTo>
                  <a:lnTo>
                    <a:pt x="5872353" y="0"/>
                  </a:lnTo>
                  <a:lnTo>
                    <a:pt x="5872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493453" y="5390293"/>
            <a:ext cx="4536357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38%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exportă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93453" y="5876092"/>
            <a:ext cx="4536357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68%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sunt în Chișinău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92729" y="6365572"/>
            <a:ext cx="4536357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25%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au profit în scădere,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24%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în creștere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6476762" y="4506439"/>
            <a:ext cx="4952876" cy="3689252"/>
            <a:chOff x="0" y="0"/>
            <a:chExt cx="6603835" cy="491900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03873" cy="4918964"/>
            </a:xfrm>
            <a:custGeom>
              <a:avLst/>
              <a:gdLst/>
              <a:ahLst/>
              <a:cxnLst/>
              <a:rect l="l" t="t" r="r" b="b"/>
              <a:pathLst>
                <a:path w="6603873" h="4918964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406515" y="0"/>
                  </a:lnTo>
                  <a:cubicBezTo>
                    <a:pt x="6515481" y="0"/>
                    <a:pt x="6603873" y="88392"/>
                    <a:pt x="6603873" y="197358"/>
                  </a:cubicBezTo>
                  <a:lnTo>
                    <a:pt x="6603873" y="4721606"/>
                  </a:lnTo>
                  <a:cubicBezTo>
                    <a:pt x="6603873" y="4830572"/>
                    <a:pt x="6515481" y="4918964"/>
                    <a:pt x="6406515" y="4918964"/>
                  </a:cubicBezTo>
                  <a:lnTo>
                    <a:pt x="197358" y="4918964"/>
                  </a:lnTo>
                  <a:cubicBezTo>
                    <a:pt x="88392" y="4918964"/>
                    <a:pt x="0" y="4830699"/>
                    <a:pt x="0" y="4721606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751082" y="4723619"/>
            <a:ext cx="453635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4B5B52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În tranziție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6751082" y="6182735"/>
            <a:ext cx="4404227" cy="9525"/>
            <a:chOff x="0" y="0"/>
            <a:chExt cx="5872302" cy="12700"/>
          </a:xfrm>
        </p:grpSpPr>
        <p:sp>
          <p:nvSpPr>
            <p:cNvPr id="25" name="Freeform 25" descr="line"/>
            <p:cNvSpPr/>
            <p:nvPr/>
          </p:nvSpPr>
          <p:spPr>
            <a:xfrm>
              <a:off x="0" y="0"/>
              <a:ext cx="5872353" cy="12700"/>
            </a:xfrm>
            <a:custGeom>
              <a:avLst/>
              <a:gdLst/>
              <a:ahLst/>
              <a:cxnLst/>
              <a:rect l="l" t="t" r="r" b="b"/>
              <a:pathLst>
                <a:path w="5872353" h="12700">
                  <a:moveTo>
                    <a:pt x="0" y="0"/>
                  </a:moveTo>
                  <a:lnTo>
                    <a:pt x="5872353" y="0"/>
                  </a:lnTo>
                  <a:lnTo>
                    <a:pt x="5872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685021" y="5390293"/>
            <a:ext cx="4536357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23%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exportă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685016" y="5883678"/>
            <a:ext cx="4536357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55%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sunt în Chișinău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685016" y="6373158"/>
            <a:ext cx="4536357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35%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au profit în scădere,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19%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în creștere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1734390" y="4506439"/>
            <a:ext cx="4952876" cy="3689252"/>
            <a:chOff x="0" y="0"/>
            <a:chExt cx="6603835" cy="491900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603873" cy="4918964"/>
            </a:xfrm>
            <a:custGeom>
              <a:avLst/>
              <a:gdLst/>
              <a:ahLst/>
              <a:cxnLst/>
              <a:rect l="l" t="t" r="r" b="b"/>
              <a:pathLst>
                <a:path w="6603873" h="4918964">
                  <a:moveTo>
                    <a:pt x="0" y="197358"/>
                  </a:moveTo>
                  <a:cubicBezTo>
                    <a:pt x="0" y="88392"/>
                    <a:pt x="88392" y="0"/>
                    <a:pt x="197358" y="0"/>
                  </a:cubicBezTo>
                  <a:lnTo>
                    <a:pt x="6406515" y="0"/>
                  </a:lnTo>
                  <a:cubicBezTo>
                    <a:pt x="6515481" y="0"/>
                    <a:pt x="6603873" y="88392"/>
                    <a:pt x="6603873" y="197358"/>
                  </a:cubicBezTo>
                  <a:lnTo>
                    <a:pt x="6603873" y="4721606"/>
                  </a:lnTo>
                  <a:cubicBezTo>
                    <a:pt x="6603873" y="4830572"/>
                    <a:pt x="6515481" y="4918964"/>
                    <a:pt x="6406515" y="4918964"/>
                  </a:cubicBezTo>
                  <a:lnTo>
                    <a:pt x="197358" y="4918964"/>
                  </a:lnTo>
                  <a:cubicBezTo>
                    <a:pt x="88392" y="4918964"/>
                    <a:pt x="0" y="4830699"/>
                    <a:pt x="0" y="4721606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2008720" y="4723619"/>
            <a:ext cx="4536357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B9600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Vulnerabile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12008720" y="6182735"/>
            <a:ext cx="4404227" cy="9525"/>
            <a:chOff x="0" y="0"/>
            <a:chExt cx="5872302" cy="12700"/>
          </a:xfrm>
        </p:grpSpPr>
        <p:sp>
          <p:nvSpPr>
            <p:cNvPr id="33" name="Freeform 33" descr="line"/>
            <p:cNvSpPr/>
            <p:nvPr/>
          </p:nvSpPr>
          <p:spPr>
            <a:xfrm>
              <a:off x="0" y="0"/>
              <a:ext cx="5872353" cy="12700"/>
            </a:xfrm>
            <a:custGeom>
              <a:avLst/>
              <a:gdLst/>
              <a:ahLst/>
              <a:cxnLst/>
              <a:rect l="l" t="t" r="r" b="b"/>
              <a:pathLst>
                <a:path w="5872353" h="12700">
                  <a:moveTo>
                    <a:pt x="0" y="0"/>
                  </a:moveTo>
                  <a:lnTo>
                    <a:pt x="5872353" y="0"/>
                  </a:lnTo>
                  <a:lnTo>
                    <a:pt x="5872353" y="12700"/>
                  </a:lnTo>
                  <a:lnTo>
                    <a:pt x="0" y="12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38" r="39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008720" y="5387440"/>
            <a:ext cx="4536357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96%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sunt micro-companii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008720" y="5928260"/>
            <a:ext cx="4536357" cy="422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13%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exportă;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15%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în Sud sau UTA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008720" y="6465365"/>
            <a:ext cx="4536357" cy="76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55%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au profit în scădere, </a:t>
            </a: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11%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în creștere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19124" y="9319241"/>
            <a:ext cx="17068876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66746B"/>
                </a:solidFill>
                <a:latin typeface="IBM Plex Sans"/>
                <a:ea typeface="IBM Plex Sans"/>
                <a:cs typeface="IBM Plex Sans"/>
                <a:sym typeface="IBM Plex Sans"/>
              </a:rPr>
              <a:t>Malul drept ponderat; clasificate: 443 companii cu cel puțin 3 răspunsuri valide la UE1–UE4.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9124" y="800024"/>
            <a:ext cx="16325117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7A4E8C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TIPOLOGIA COMPANIILOR · PROFIL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124" y="1386630"/>
            <a:ext cx="16325117" cy="596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4200" b="1">
                <a:solidFill>
                  <a:srgbClr val="17251F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Diferențe ale celor trei tipuri de companii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124" y="2674106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% din fiecare tip (malul drept)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14664" y="2674106"/>
            <a:ext cx="1885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1F5F7A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Pregătite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62295" y="2674106"/>
            <a:ext cx="1885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4B5B52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În tranziție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09926" y="2674106"/>
            <a:ext cx="1885826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B9600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Vulnerabile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9124" y="3062583"/>
            <a:ext cx="4218499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Indice mediu de pregătire (0-100)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5352764" y="3070250"/>
            <a:ext cx="1809626" cy="380876"/>
            <a:chOff x="0" y="0"/>
            <a:chExt cx="2412835" cy="50783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71,2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200395" y="3070250"/>
            <a:ext cx="1809626" cy="380876"/>
            <a:chOff x="0" y="0"/>
            <a:chExt cx="2412835" cy="5078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48,4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048026" y="3070250"/>
            <a:ext cx="1809626" cy="380876"/>
            <a:chOff x="0" y="0"/>
            <a:chExt cx="2412835" cy="50783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23,1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19124" y="3481464"/>
            <a:ext cx="4218499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Exportatori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352764" y="3489122"/>
            <a:ext cx="1809626" cy="380876"/>
            <a:chOff x="0" y="0"/>
            <a:chExt cx="2412835" cy="50783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38,1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200395" y="3489122"/>
            <a:ext cx="1809626" cy="380876"/>
            <a:chOff x="0" y="0"/>
            <a:chExt cx="2412835" cy="50783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23,1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048026" y="3489122"/>
            <a:ext cx="1809626" cy="380876"/>
            <a:chOff x="0" y="0"/>
            <a:chExt cx="2412835" cy="50783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13,4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19124" y="3900335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Micro-companii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5352764" y="3908003"/>
            <a:ext cx="1809626" cy="380876"/>
            <a:chOff x="0" y="0"/>
            <a:chExt cx="2412835" cy="50783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83,6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7200395" y="3908003"/>
            <a:ext cx="1809626" cy="380876"/>
            <a:chOff x="0" y="0"/>
            <a:chExt cx="2412835" cy="50783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86,4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048026" y="3908003"/>
            <a:ext cx="1809626" cy="380876"/>
            <a:chOff x="0" y="0"/>
            <a:chExt cx="2412835" cy="50783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1F5F7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FFFFF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96,4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219124" y="4319216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În Chișinău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5352764" y="4326884"/>
            <a:ext cx="1809626" cy="380876"/>
            <a:chOff x="0" y="0"/>
            <a:chExt cx="2412835" cy="50783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68,2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200395" y="4326884"/>
            <a:ext cx="1809626" cy="380876"/>
            <a:chOff x="0" y="0"/>
            <a:chExt cx="2412835" cy="50783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55,1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048026" y="4326884"/>
            <a:ext cx="1809626" cy="380876"/>
            <a:chOff x="0" y="0"/>
            <a:chExt cx="2412835" cy="50783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50,1</a:t>
              </a:r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219124" y="4738087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În Sud sau UTA Găgăuzia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5352764" y="4745793"/>
            <a:ext cx="1809626" cy="380876"/>
            <a:chOff x="0" y="0"/>
            <a:chExt cx="2412835" cy="50783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4,3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7200395" y="4745793"/>
            <a:ext cx="1809626" cy="380876"/>
            <a:chOff x="0" y="0"/>
            <a:chExt cx="2412835" cy="507835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11,0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048026" y="4745793"/>
            <a:ext cx="1809626" cy="380876"/>
            <a:chOff x="0" y="0"/>
            <a:chExt cx="2412835" cy="50783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15,1</a:t>
              </a:r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219124" y="5157006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Profit în scădere (C04)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5352764" y="5164674"/>
            <a:ext cx="1809626" cy="380876"/>
            <a:chOff x="0" y="0"/>
            <a:chExt cx="2412835" cy="507835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25,4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7200395" y="5164674"/>
            <a:ext cx="1809626" cy="380876"/>
            <a:chOff x="0" y="0"/>
            <a:chExt cx="2412835" cy="507835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34,8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9048026" y="5164674"/>
            <a:ext cx="1809626" cy="380876"/>
            <a:chOff x="0" y="0"/>
            <a:chExt cx="2412835" cy="507835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54,8</a:t>
              </a:r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1219124" y="5575878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Profit în creștere (C04)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5352764" y="5583545"/>
            <a:ext cx="1809626" cy="380876"/>
            <a:chOff x="0" y="0"/>
            <a:chExt cx="2412835" cy="507835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24,4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7200395" y="5583545"/>
            <a:ext cx="1809626" cy="380876"/>
            <a:chOff x="0" y="0"/>
            <a:chExt cx="2412835" cy="507835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18,6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9048026" y="5583545"/>
            <a:ext cx="1809626" cy="380876"/>
            <a:chOff x="0" y="0"/>
            <a:chExt cx="2412835" cy="507835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EEF2E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11,0</a:t>
              </a:r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1219124" y="5994759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Dificultate: lipsa informațiilor (UE6)</a:t>
            </a:r>
          </a:p>
        </p:txBody>
      </p:sp>
      <p:grpSp>
        <p:nvGrpSpPr>
          <p:cNvPr id="79" name="Group 79"/>
          <p:cNvGrpSpPr/>
          <p:nvPr/>
        </p:nvGrpSpPr>
        <p:grpSpPr>
          <a:xfrm>
            <a:off x="5352764" y="6002426"/>
            <a:ext cx="1809626" cy="380876"/>
            <a:chOff x="0" y="0"/>
            <a:chExt cx="2412835" cy="507835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29,2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7200395" y="6002426"/>
            <a:ext cx="1809626" cy="380876"/>
            <a:chOff x="0" y="0"/>
            <a:chExt cx="2412835" cy="507835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38,4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9048026" y="6002426"/>
            <a:ext cx="1809626" cy="380876"/>
            <a:chOff x="0" y="0"/>
            <a:chExt cx="2412835" cy="507835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46,9</a:t>
              </a:r>
            </a:p>
          </p:txBody>
        </p:sp>
      </p:grpSp>
      <p:sp>
        <p:nvSpPr>
          <p:cNvPr id="88" name="TextBox 88"/>
          <p:cNvSpPr txBox="1"/>
          <p:nvPr/>
        </p:nvSpPr>
        <p:spPr>
          <a:xfrm>
            <a:off x="1219124" y="6413640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Dificultate: investiții în echipamente</a:t>
            </a:r>
          </a:p>
        </p:txBody>
      </p:sp>
      <p:grpSp>
        <p:nvGrpSpPr>
          <p:cNvPr id="89" name="Group 89"/>
          <p:cNvGrpSpPr/>
          <p:nvPr/>
        </p:nvGrpSpPr>
        <p:grpSpPr>
          <a:xfrm>
            <a:off x="5352764" y="6421298"/>
            <a:ext cx="1809626" cy="380876"/>
            <a:chOff x="0" y="0"/>
            <a:chExt cx="2412835" cy="507835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33,1</a:t>
              </a:r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7200395" y="6421298"/>
            <a:ext cx="1809626" cy="380876"/>
            <a:chOff x="0" y="0"/>
            <a:chExt cx="2412835" cy="507835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34,5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9048026" y="6421298"/>
            <a:ext cx="1809626" cy="380876"/>
            <a:chOff x="0" y="0"/>
            <a:chExt cx="2412835" cy="507835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42,1</a:t>
              </a:r>
            </a:p>
          </p:txBody>
        </p:sp>
      </p:grpSp>
      <p:sp>
        <p:nvSpPr>
          <p:cNvPr id="98" name="TextBox 98"/>
          <p:cNvSpPr txBox="1"/>
          <p:nvPr/>
        </p:nvSpPr>
        <p:spPr>
          <a:xfrm>
            <a:off x="1219124" y="6832511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Dificultate: acces la finanțare</a:t>
            </a:r>
          </a:p>
        </p:txBody>
      </p:sp>
      <p:grpSp>
        <p:nvGrpSpPr>
          <p:cNvPr id="99" name="Group 99"/>
          <p:cNvGrpSpPr/>
          <p:nvPr/>
        </p:nvGrpSpPr>
        <p:grpSpPr>
          <a:xfrm>
            <a:off x="5352764" y="6840217"/>
            <a:ext cx="1809626" cy="380876"/>
            <a:chOff x="0" y="0"/>
            <a:chExt cx="2412835" cy="507835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26,8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200395" y="6840217"/>
            <a:ext cx="1809626" cy="380876"/>
            <a:chOff x="0" y="0"/>
            <a:chExt cx="2412835" cy="507835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31,8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9048026" y="6840217"/>
            <a:ext cx="1809626" cy="380876"/>
            <a:chOff x="0" y="0"/>
            <a:chExt cx="2412835" cy="507835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41,0</a:t>
              </a:r>
            </a:p>
          </p:txBody>
        </p:sp>
      </p:grpSp>
      <p:sp>
        <p:nvSpPr>
          <p:cNvPr id="108" name="TextBox 108"/>
          <p:cNvSpPr txBox="1"/>
          <p:nvPr/>
        </p:nvSpPr>
        <p:spPr>
          <a:xfrm>
            <a:off x="1219124" y="7251392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 cerut: finanțare pentru investiții</a:t>
            </a:r>
          </a:p>
        </p:txBody>
      </p:sp>
      <p:grpSp>
        <p:nvGrpSpPr>
          <p:cNvPr id="109" name="Group 109"/>
          <p:cNvGrpSpPr/>
          <p:nvPr/>
        </p:nvGrpSpPr>
        <p:grpSpPr>
          <a:xfrm>
            <a:off x="5352764" y="7259088"/>
            <a:ext cx="1809626" cy="380876"/>
            <a:chOff x="0" y="0"/>
            <a:chExt cx="2412835" cy="507835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53,3</a:t>
              </a:r>
            </a:p>
          </p:txBody>
        </p:sp>
      </p:grpSp>
      <p:grpSp>
        <p:nvGrpSpPr>
          <p:cNvPr id="112" name="Group 112"/>
          <p:cNvGrpSpPr/>
          <p:nvPr/>
        </p:nvGrpSpPr>
        <p:grpSpPr>
          <a:xfrm>
            <a:off x="7200395" y="7259088"/>
            <a:ext cx="1809626" cy="380876"/>
            <a:chOff x="0" y="0"/>
            <a:chExt cx="2412835" cy="507835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TextBox 11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60,7</a:t>
              </a:r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9048026" y="7259088"/>
            <a:ext cx="1809626" cy="380876"/>
            <a:chOff x="0" y="0"/>
            <a:chExt cx="2412835" cy="507835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5B9D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TextBox 11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66,9</a:t>
              </a:r>
            </a:p>
          </p:txBody>
        </p:sp>
      </p:grpSp>
      <p:sp>
        <p:nvSpPr>
          <p:cNvPr id="118" name="TextBox 118"/>
          <p:cNvSpPr txBox="1"/>
          <p:nvPr/>
        </p:nvSpPr>
        <p:spPr>
          <a:xfrm>
            <a:off x="1219124" y="7670302"/>
            <a:ext cx="4218499" cy="396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Sprijin cerut: certificare și conformare</a:t>
            </a:r>
          </a:p>
        </p:txBody>
      </p:sp>
      <p:grpSp>
        <p:nvGrpSpPr>
          <p:cNvPr id="119" name="Group 119"/>
          <p:cNvGrpSpPr/>
          <p:nvPr/>
        </p:nvGrpSpPr>
        <p:grpSpPr>
          <a:xfrm>
            <a:off x="5352764" y="7677969"/>
            <a:ext cx="1809626" cy="380876"/>
            <a:chOff x="0" y="0"/>
            <a:chExt cx="2412835" cy="507835"/>
          </a:xfrm>
        </p:grpSpPr>
        <p:sp>
          <p:nvSpPr>
            <p:cNvPr id="120" name="Freeform 120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D4E6EE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TextBox 121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24,1</a:t>
              </a:r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7200395" y="7677969"/>
            <a:ext cx="1809626" cy="380876"/>
            <a:chOff x="0" y="0"/>
            <a:chExt cx="2412835" cy="507835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TextBox 124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40,6</a:t>
              </a:r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9048026" y="7677969"/>
            <a:ext cx="1809626" cy="380876"/>
            <a:chOff x="0" y="0"/>
            <a:chExt cx="2412835" cy="507835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2412873" cy="507873"/>
            </a:xfrm>
            <a:custGeom>
              <a:avLst/>
              <a:gdLst/>
              <a:ahLst/>
              <a:cxnLst/>
              <a:rect l="l" t="t" r="r" b="b"/>
              <a:pathLst>
                <a:path w="2412873" h="507873">
                  <a:moveTo>
                    <a:pt x="0" y="0"/>
                  </a:moveTo>
                  <a:lnTo>
                    <a:pt x="2412873" y="0"/>
                  </a:lnTo>
                  <a:lnTo>
                    <a:pt x="2412873" y="507873"/>
                  </a:lnTo>
                  <a:lnTo>
                    <a:pt x="0" y="507873"/>
                  </a:lnTo>
                  <a:close/>
                </a:path>
              </a:pathLst>
            </a:custGeom>
            <a:solidFill>
              <a:srgbClr val="A9CBDA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TextBox 127"/>
            <p:cNvSpPr txBox="1"/>
            <p:nvPr/>
          </p:nvSpPr>
          <p:spPr>
            <a:xfrm>
              <a:off x="0" y="-66675"/>
              <a:ext cx="2412835" cy="574510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ctr">
                <a:lnSpc>
                  <a:spcPts val="3003"/>
                </a:lnSpc>
              </a:pPr>
              <a:r>
                <a:rPr lang="en-US" sz="1950" b="1">
                  <a:solidFill>
                    <a:srgbClr val="17251F"/>
                  </a:solidFill>
                  <a:latin typeface="IBM Plex Sans Bold"/>
                  <a:ea typeface="IBM Plex Sans Bold"/>
                  <a:cs typeface="IBM Plex Sans Bold"/>
                  <a:sym typeface="IBM Plex Sans Bold"/>
                </a:rPr>
                <a:t>48,0</a:t>
              </a:r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11734514" y="2712206"/>
            <a:ext cx="5333876" cy="5454625"/>
            <a:chOff x="0" y="0"/>
            <a:chExt cx="7111835" cy="7272833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7111874" cy="7272910"/>
            </a:xfrm>
            <a:custGeom>
              <a:avLst/>
              <a:gdLst/>
              <a:ahLst/>
              <a:cxnLst/>
              <a:rect l="l" t="t" r="r" b="b"/>
              <a:pathLst>
                <a:path w="7111874" h="7272910">
                  <a:moveTo>
                    <a:pt x="0" y="197231"/>
                  </a:moveTo>
                  <a:cubicBezTo>
                    <a:pt x="0" y="88265"/>
                    <a:pt x="88265" y="0"/>
                    <a:pt x="197231" y="0"/>
                  </a:cubicBezTo>
                  <a:lnTo>
                    <a:pt x="6914642" y="0"/>
                  </a:lnTo>
                  <a:cubicBezTo>
                    <a:pt x="7023608" y="0"/>
                    <a:pt x="7111874" y="88265"/>
                    <a:pt x="7111874" y="197231"/>
                  </a:cubicBezTo>
                  <a:lnTo>
                    <a:pt x="7111874" y="7075678"/>
                  </a:lnTo>
                  <a:cubicBezTo>
                    <a:pt x="7111874" y="7184644"/>
                    <a:pt x="7023608" y="7272910"/>
                    <a:pt x="6914642" y="7272910"/>
                  </a:cubicBezTo>
                  <a:lnTo>
                    <a:pt x="197231" y="7272910"/>
                  </a:lnTo>
                  <a:cubicBezTo>
                    <a:pt x="88265" y="7272782"/>
                    <a:pt x="0" y="7184517"/>
                    <a:pt x="0" y="7075678"/>
                  </a:cubicBezTo>
                  <a:close/>
                </a:path>
              </a:pathLst>
            </a:custGeom>
            <a:solidFill>
              <a:srgbClr val="FCFCF8"/>
            </a:solidFill>
            <a:ln w="9525" cap="sq">
              <a:solidFill>
                <a:srgbClr val="D9DDD2"/>
              </a:solidFill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0" name="TextBox 130"/>
          <p:cNvSpPr txBox="1"/>
          <p:nvPr/>
        </p:nvSpPr>
        <p:spPr>
          <a:xfrm>
            <a:off x="12008834" y="3401730"/>
            <a:ext cx="4928787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Politici pentru companiile vulnerabile: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pachet pentru micro-companii: certificare (48% o cer) și finanțare (67%).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12008834" y="4574791"/>
            <a:ext cx="4928787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Politici pentru companiile în tranziție: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informare practică și acces la finanțare, ele sunt la o treaptă de pregătire.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12008834" y="5747852"/>
            <a:ext cx="4928787" cy="1017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29"/>
              </a:lnSpc>
            </a:pPr>
            <a:r>
              <a:rPr lang="en-US" sz="1950" b="1">
                <a:solidFill>
                  <a:srgbClr val="17251F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Politici pentru companiile pregătite:</a:t>
            </a:r>
            <a:r>
              <a:rPr lang="en-US" sz="1950">
                <a:solidFill>
                  <a:srgbClr val="17251F"/>
                </a:solidFill>
                <a:latin typeface="IBM Plex Sans"/>
                <a:ea typeface="IBM Plex Sans"/>
                <a:cs typeface="IBM Plex Sans"/>
                <a:sym typeface="IBM Plex Sans"/>
              </a:rPr>
              <a:t> acces pe piețele UE și parteneri: 38% exportă deja.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12008834" y="6879422"/>
            <a:ext cx="4928787" cy="935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4B5B5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Companiile vulnerabile menționează mai rar lipsa specialiștilor (19%) decât celelalte tipuri (31-32%).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6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8397" y="457555"/>
            <a:ext cx="16325117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 spc="225">
                <a:solidFill>
                  <a:srgbClr val="8CC26B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CONCLUZII  </a:t>
            </a:r>
          </a:p>
        </p:txBody>
      </p:sp>
      <p:sp>
        <p:nvSpPr>
          <p:cNvPr id="3" name="AutoShape 3"/>
          <p:cNvSpPr/>
          <p:nvPr/>
        </p:nvSpPr>
        <p:spPr>
          <a:xfrm rot="2040">
            <a:off x="1214361" y="2674182"/>
            <a:ext cx="15859154" cy="0"/>
          </a:xfrm>
          <a:prstGeom prst="line">
            <a:avLst/>
          </a:prstGeom>
          <a:ln w="9525" cap="rnd">
            <a:solidFill>
              <a:srgbClr val="3450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609552" y="1231154"/>
            <a:ext cx="609571" cy="41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71159" y="3647532"/>
            <a:ext cx="15108431" cy="70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Pregătirea pentru piața UE este medie, cu trei grupuri distincte. Indicele de pregătire pentru piața europeană este 48,6 din 100. Dintre companii, 30,4% sunt pregătite, 43,0% sunt în tranziție și 26,6% sunt vulnerabile.</a:t>
            </a:r>
          </a:p>
        </p:txBody>
      </p:sp>
      <p:sp>
        <p:nvSpPr>
          <p:cNvPr id="6" name="AutoShape 6"/>
          <p:cNvSpPr/>
          <p:nvPr/>
        </p:nvSpPr>
        <p:spPr>
          <a:xfrm>
            <a:off x="1214363" y="3666696"/>
            <a:ext cx="15859151" cy="9411"/>
          </a:xfrm>
          <a:prstGeom prst="line">
            <a:avLst/>
          </a:prstGeom>
          <a:ln w="9525" cap="rnd">
            <a:solidFill>
              <a:srgbClr val="3450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609552" y="2237925"/>
            <a:ext cx="609571" cy="41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71159" y="4630560"/>
            <a:ext cx="15108431" cy="70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Mărimea companiei și activitatea curentă de export fac diferența. Indicele este 79,4 la companiile mari și 47,6 la cele micro, care reprezintă 87,5% dintre companii. Exportatorii au 57,3, față de 45,7 la restul.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4791" y="3155137"/>
            <a:ext cx="609571" cy="41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71159" y="6669614"/>
            <a:ext cx="15108431" cy="70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tot eșantionul (N = 514), 58,8% dintre companii spun că economia s-a înrăutățit (scor −51,8). Pe malul drept, profitul a scăzut la 37,9% dintre companii și a crescut la 17,9%.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4791" y="4147595"/>
            <a:ext cx="609571" cy="41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56740" y="7742015"/>
            <a:ext cx="15108431" cy="105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Pe malul stâng (n = 53, rezultate orientative), nivelul de pregătire pentru piața UE este similar cu malul drept (48,3 față de 48,6), dar 59,6% dintre companii din regiunea transnistreană sunt slab informate, față de 30,9% pe malul drept. Mediul de afaceri din domeniul lor este perceput mult mai negativ (−49,1 față de −25,3)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552" y="5845950"/>
            <a:ext cx="241480" cy="47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71159" y="5612587"/>
            <a:ext cx="15108431" cy="705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Companiilor le lipsesc mai mult resursele, decât informația privind piața UE. Doar 20,2% dintre companii spun că au resursele necesare, iar 40% dintre cele bine informate nu au produsele și procesele pregătite.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7657" y="5138242"/>
            <a:ext cx="241480" cy="47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71159" y="1144524"/>
            <a:ext cx="15108431" cy="105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Barometrul de afaceri total este −16,6 în octombrie 2026. Este mai bine decât în decembrie 2022 (−33,4) și în mai 2023 (−19,2), dar mai slab decât în decembrie 2023 (−9,2). După îmbunătățirea din 2022–2023 a urmat deci o revenire parțială a pesimismului, cu 7,4 puncte.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71159" y="2388941"/>
            <a:ext cx="15859156" cy="1058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27"/>
              </a:lnSpc>
              <a:spcBef>
                <a:spcPct val="0"/>
              </a:spcBef>
            </a:pPr>
            <a:r>
              <a:rPr lang="en-US" sz="2175" b="1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In</a:t>
            </a:r>
            <a:r>
              <a:rPr lang="en-US" sz="2175" b="1" u="none" strike="noStrike">
                <a:solidFill>
                  <a:srgbClr val="F5F6F0"/>
                </a:solidFill>
                <a:latin typeface="IBM Plex Sans Bold"/>
                <a:ea typeface="IBM Plex Sans Bold"/>
                <a:cs typeface="IBM Plex Sans Bold"/>
                <a:sym typeface="IBM Plex Sans Bold"/>
              </a:rPr>
              <a:t>vestițiile (+4,5), angajații (+2,7) și cifra de afaceri (−3,5) sunt aproape de nivelul din decembrie 2023, fără schimbare clară. Climatul de afaceri a coborât de la −10,7 la −26,5, dar rămâne mai bun decât în decembrie 2022 (−46,1). Politica autorităților a urcat de la −68,4 la −25,3, deși rămâne negativă.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4791" y="6785115"/>
            <a:ext cx="241480" cy="47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7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7657" y="7752855"/>
            <a:ext cx="241480" cy="47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1">
                <a:solidFill>
                  <a:srgbClr val="8CC26B"/>
                </a:solidFill>
                <a:latin typeface="Source Serif Pro Bold"/>
                <a:ea typeface="Source Serif Pro Bold"/>
                <a:cs typeface="Source Serif Pro Bold"/>
                <a:sym typeface="Source Serif Pro Bold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4829</Words>
  <Application>Microsoft Office PowerPoint</Application>
  <PresentationFormat>Personnalisé</PresentationFormat>
  <Paragraphs>998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5" baseType="lpstr">
      <vt:lpstr>Arial</vt:lpstr>
      <vt:lpstr>Calibri</vt:lpstr>
      <vt:lpstr>IBM Plex Sans Italics</vt:lpstr>
      <vt:lpstr>Source Serif Pro Bold</vt:lpstr>
      <vt:lpstr>IBM Plex Sans</vt:lpstr>
      <vt:lpstr>IBM Plex Sans Bold</vt:lpstr>
      <vt:lpstr>Source Serif Pro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BAROMETRU 2026</dc:title>
  <cp:lastModifiedBy>Norman L</cp:lastModifiedBy>
  <cp:revision>3</cp:revision>
  <dcterms:created xsi:type="dcterms:W3CDTF">2006-08-16T00:00:00Z</dcterms:created>
  <dcterms:modified xsi:type="dcterms:W3CDTF">2026-10-27T12:06:58Z</dcterms:modified>
  <dc:identifier>DAHY4hBvRW4</dc:identifier>
</cp:coreProperties>
</file>